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5" r:id="rId2"/>
    <p:sldId id="256" r:id="rId3"/>
    <p:sldId id="257" r:id="rId4"/>
    <p:sldId id="272" r:id="rId5"/>
    <p:sldId id="258" r:id="rId6"/>
    <p:sldId id="266" r:id="rId7"/>
    <p:sldId id="260" r:id="rId8"/>
    <p:sldId id="259" r:id="rId9"/>
    <p:sldId id="261" r:id="rId10"/>
    <p:sldId id="276" r:id="rId11"/>
    <p:sldId id="277" r:id="rId12"/>
    <p:sldId id="262" r:id="rId13"/>
    <p:sldId id="263" r:id="rId14"/>
    <p:sldId id="278" r:id="rId15"/>
    <p:sldId id="264" r:id="rId16"/>
    <p:sldId id="265" r:id="rId17"/>
    <p:sldId id="273" r:id="rId18"/>
    <p:sldId id="267" r:id="rId19"/>
    <p:sldId id="270" r:id="rId20"/>
    <p:sldId id="279" r:id="rId21"/>
    <p:sldId id="268" r:id="rId22"/>
    <p:sldId id="269" r:id="rId23"/>
    <p:sldId id="274"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Bourne" initials="RB" lastIdx="1" clrIdx="0">
    <p:extLst>
      <p:ext uri="{19B8F6BF-5375-455C-9EA6-DF929625EA0E}">
        <p15:presenceInfo xmlns:p15="http://schemas.microsoft.com/office/powerpoint/2012/main" userId="S::rjb260@cam.ac.uk::6ebde151-6e0b-4b22-b86b-b58065e7bb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5BDCFF"/>
    <a:srgbClr val="F2FF4F"/>
    <a:srgbClr val="F8FF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7482" autoAdjust="0"/>
  </p:normalViewPr>
  <p:slideViewPr>
    <p:cSldViewPr snapToGrid="0">
      <p:cViewPr varScale="1">
        <p:scale>
          <a:sx n="114" d="100"/>
          <a:sy n="114" d="100"/>
        </p:scale>
        <p:origin x="498"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e:\Users\Robert\Documents\STFC\timing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timer information – time to calculate a 50x50 region of Q-space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903262459479532E-2"/>
          <c:y val="8.0477332237164689E-2"/>
          <c:w val="0.76725201220562422"/>
          <c:h val="0.82317703020990196"/>
        </c:manualLayout>
      </c:layout>
      <c:scatterChart>
        <c:scatterStyle val="lineMarker"/>
        <c:varyColors val="0"/>
        <c:ser>
          <c:idx val="0"/>
          <c:order val="0"/>
          <c:tx>
            <c:v>non-magnetic pixels</c:v>
          </c:tx>
          <c:spPr>
            <a:ln w="25400" cap="rnd">
              <a:noFill/>
              <a:round/>
            </a:ln>
            <a:effectLst/>
          </c:spPr>
          <c:marker>
            <c:symbol val="x"/>
            <c:size val="5"/>
            <c:spPr>
              <a:noFill/>
              <a:ln w="9525">
                <a:solidFill>
                  <a:srgbClr val="FF0000"/>
                </a:solidFill>
              </a:ln>
              <a:effectLst/>
            </c:spPr>
          </c:marker>
          <c:trendline>
            <c:spPr>
              <a:ln w="12700" cap="rnd">
                <a:solidFill>
                  <a:srgbClr val="FF0000"/>
                </a:solidFill>
                <a:prstDash val="solid"/>
              </a:ln>
              <a:effectLst/>
            </c:spPr>
            <c:trendlineType val="linear"/>
            <c:intercept val="0"/>
            <c:dispRSqr val="0"/>
            <c:dispEq val="1"/>
            <c:trendlineLbl>
              <c:layout>
                <c:manualLayout>
                  <c:x val="8.862033773692099E-2"/>
                  <c:y val="-1.6838899771984622E-3"/>
                </c:manualLayout>
              </c:layout>
              <c:numFmt formatCode="#,##0.0000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Sheet1!$B$6:$B$20</c:f>
              <c:numCache>
                <c:formatCode>General</c:formatCode>
                <c:ptCount val="15"/>
                <c:pt idx="0">
                  <c:v>1000</c:v>
                </c:pt>
                <c:pt idx="1">
                  <c:v>8000</c:v>
                </c:pt>
                <c:pt idx="2">
                  <c:v>10000</c:v>
                </c:pt>
                <c:pt idx="3">
                  <c:v>27000</c:v>
                </c:pt>
                <c:pt idx="4">
                  <c:v>64000</c:v>
                </c:pt>
                <c:pt idx="5">
                  <c:v>100000</c:v>
                </c:pt>
                <c:pt idx="6">
                  <c:v>125000</c:v>
                </c:pt>
                <c:pt idx="7">
                  <c:v>216000</c:v>
                </c:pt>
                <c:pt idx="8">
                  <c:v>343000</c:v>
                </c:pt>
                <c:pt idx="9">
                  <c:v>512000</c:v>
                </c:pt>
              </c:numCache>
            </c:numRef>
          </c:xVal>
          <c:yVal>
            <c:numRef>
              <c:f>Sheet1!$C$6:$C$20</c:f>
              <c:numCache>
                <c:formatCode>General</c:formatCode>
                <c:ptCount val="15"/>
                <c:pt idx="0">
                  <c:v>0.25800000000000001</c:v>
                </c:pt>
                <c:pt idx="1">
                  <c:v>1.73</c:v>
                </c:pt>
                <c:pt idx="3">
                  <c:v>4.92</c:v>
                </c:pt>
                <c:pt idx="4">
                  <c:v>12</c:v>
                </c:pt>
                <c:pt idx="6">
                  <c:v>27.2</c:v>
                </c:pt>
                <c:pt idx="7">
                  <c:v>48.9</c:v>
                </c:pt>
                <c:pt idx="8">
                  <c:v>78.099999999999994</c:v>
                </c:pt>
                <c:pt idx="9">
                  <c:v>115</c:v>
                </c:pt>
              </c:numCache>
            </c:numRef>
          </c:yVal>
          <c:smooth val="0"/>
          <c:extLst>
            <c:ext xmlns:c16="http://schemas.microsoft.com/office/drawing/2014/chart" uri="{C3380CC4-5D6E-409C-BE32-E72D297353CC}">
              <c16:uniqueId val="{00000001-2F1C-4383-9BD6-2F471549981C}"/>
            </c:ext>
          </c:extLst>
        </c:ser>
        <c:ser>
          <c:idx val="1"/>
          <c:order val="1"/>
          <c:tx>
            <c:v>pixels</c:v>
          </c:tx>
          <c:spPr>
            <a:ln w="25400" cap="rnd">
              <a:noFill/>
              <a:round/>
            </a:ln>
            <a:effectLst/>
          </c:spPr>
          <c:marker>
            <c:symbol val="x"/>
            <c:size val="5"/>
            <c:spPr>
              <a:noFill/>
              <a:ln w="9525">
                <a:solidFill>
                  <a:schemeClr val="accent2"/>
                </a:solidFill>
              </a:ln>
              <a:effectLst/>
            </c:spPr>
          </c:marker>
          <c:trendline>
            <c:spPr>
              <a:ln w="12700" cap="rnd">
                <a:solidFill>
                  <a:schemeClr val="accent2"/>
                </a:solidFill>
                <a:prstDash val="solid"/>
              </a:ln>
              <a:effectLst/>
            </c:spPr>
            <c:trendlineType val="linear"/>
            <c:intercept val="0"/>
            <c:dispRSqr val="0"/>
            <c:dispEq val="1"/>
            <c:trendlineLbl>
              <c:layout>
                <c:manualLayout>
                  <c:x val="8.862033773692099E-2"/>
                  <c:y val="-3.4110048087223313E-3"/>
                </c:manualLayout>
              </c:layout>
              <c:numFmt formatCode="#,##0.0000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Sheet1!$B$6:$B$19</c:f>
              <c:numCache>
                <c:formatCode>General</c:formatCode>
                <c:ptCount val="14"/>
                <c:pt idx="0">
                  <c:v>1000</c:v>
                </c:pt>
                <c:pt idx="1">
                  <c:v>8000</c:v>
                </c:pt>
                <c:pt idx="2">
                  <c:v>10000</c:v>
                </c:pt>
                <c:pt idx="3">
                  <c:v>27000</c:v>
                </c:pt>
                <c:pt idx="4">
                  <c:v>64000</c:v>
                </c:pt>
                <c:pt idx="5">
                  <c:v>100000</c:v>
                </c:pt>
                <c:pt idx="6">
                  <c:v>125000</c:v>
                </c:pt>
                <c:pt idx="7">
                  <c:v>216000</c:v>
                </c:pt>
                <c:pt idx="8">
                  <c:v>343000</c:v>
                </c:pt>
                <c:pt idx="9">
                  <c:v>512000</c:v>
                </c:pt>
              </c:numCache>
            </c:numRef>
          </c:xVal>
          <c:yVal>
            <c:numRef>
              <c:f>Sheet1!$D$6:$D$19</c:f>
              <c:numCache>
                <c:formatCode>General</c:formatCode>
                <c:ptCount val="14"/>
                <c:pt idx="0">
                  <c:v>0.79700000000000004</c:v>
                </c:pt>
                <c:pt idx="1">
                  <c:v>3.17</c:v>
                </c:pt>
                <c:pt idx="3">
                  <c:v>8.64</c:v>
                </c:pt>
                <c:pt idx="4">
                  <c:v>25.2</c:v>
                </c:pt>
                <c:pt idx="6">
                  <c:v>53</c:v>
                </c:pt>
                <c:pt idx="7">
                  <c:v>99.1</c:v>
                </c:pt>
                <c:pt idx="8">
                  <c:v>157</c:v>
                </c:pt>
                <c:pt idx="9">
                  <c:v>233</c:v>
                </c:pt>
              </c:numCache>
            </c:numRef>
          </c:yVal>
          <c:smooth val="0"/>
          <c:extLst>
            <c:ext xmlns:c16="http://schemas.microsoft.com/office/drawing/2014/chart" uri="{C3380CC4-5D6E-409C-BE32-E72D297353CC}">
              <c16:uniqueId val="{00000003-2F1C-4383-9BD6-2F471549981C}"/>
            </c:ext>
          </c:extLst>
        </c:ser>
        <c:ser>
          <c:idx val="2"/>
          <c:order val="2"/>
          <c:tx>
            <c:v>non-magnetic finite element mesh</c:v>
          </c:tx>
          <c:spPr>
            <a:ln w="25400" cap="rnd">
              <a:noFill/>
              <a:round/>
            </a:ln>
            <a:effectLst/>
          </c:spPr>
          <c:marker>
            <c:symbol val="x"/>
            <c:size val="5"/>
            <c:spPr>
              <a:noFill/>
              <a:ln w="9525">
                <a:solidFill>
                  <a:srgbClr val="FFFF00"/>
                </a:solidFill>
              </a:ln>
              <a:effectLst/>
            </c:spPr>
          </c:marker>
          <c:trendline>
            <c:spPr>
              <a:ln w="12700" cap="rnd">
                <a:solidFill>
                  <a:srgbClr val="FFFF00"/>
                </a:solidFill>
                <a:prstDash val="solid"/>
              </a:ln>
              <a:effectLst/>
            </c:spPr>
            <c:trendlineType val="linear"/>
            <c:intercept val="0"/>
            <c:dispRSqr val="0"/>
            <c:dispEq val="1"/>
            <c:trendlineLbl>
              <c:layout>
                <c:manualLayout>
                  <c:x val="-0.45145148727124096"/>
                  <c:y val="1.9745045116155262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Sheet1!$B$4:$B$17</c:f>
              <c:numCache>
                <c:formatCode>General</c:formatCode>
                <c:ptCount val="14"/>
                <c:pt idx="0">
                  <c:v>10</c:v>
                </c:pt>
                <c:pt idx="1">
                  <c:v>100</c:v>
                </c:pt>
                <c:pt idx="2">
                  <c:v>1000</c:v>
                </c:pt>
                <c:pt idx="3">
                  <c:v>8000</c:v>
                </c:pt>
                <c:pt idx="4">
                  <c:v>10000</c:v>
                </c:pt>
                <c:pt idx="5">
                  <c:v>27000</c:v>
                </c:pt>
                <c:pt idx="6">
                  <c:v>64000</c:v>
                </c:pt>
                <c:pt idx="7">
                  <c:v>100000</c:v>
                </c:pt>
                <c:pt idx="8">
                  <c:v>125000</c:v>
                </c:pt>
                <c:pt idx="9">
                  <c:v>216000</c:v>
                </c:pt>
                <c:pt idx="10">
                  <c:v>343000</c:v>
                </c:pt>
                <c:pt idx="11">
                  <c:v>512000</c:v>
                </c:pt>
              </c:numCache>
            </c:numRef>
          </c:xVal>
          <c:yVal>
            <c:numRef>
              <c:f>Sheet1!$E$4:$E$17</c:f>
              <c:numCache>
                <c:formatCode>General</c:formatCode>
                <c:ptCount val="14"/>
                <c:pt idx="0">
                  <c:v>2.4700000000000002</c:v>
                </c:pt>
                <c:pt idx="1">
                  <c:v>5.38</c:v>
                </c:pt>
                <c:pt idx="2">
                  <c:v>18.600000000000001</c:v>
                </c:pt>
                <c:pt idx="4">
                  <c:v>137</c:v>
                </c:pt>
                <c:pt idx="7">
                  <c:v>1589</c:v>
                </c:pt>
              </c:numCache>
            </c:numRef>
          </c:yVal>
          <c:smooth val="0"/>
          <c:extLst>
            <c:ext xmlns:c16="http://schemas.microsoft.com/office/drawing/2014/chart" uri="{C3380CC4-5D6E-409C-BE32-E72D297353CC}">
              <c16:uniqueId val="{00000005-2F1C-4383-9BD6-2F471549981C}"/>
            </c:ext>
          </c:extLst>
        </c:ser>
        <c:ser>
          <c:idx val="3"/>
          <c:order val="3"/>
          <c:tx>
            <c:v>finite element mesh</c:v>
          </c:tx>
          <c:spPr>
            <a:ln w="25400" cap="rnd">
              <a:noFill/>
              <a:round/>
            </a:ln>
            <a:effectLst/>
          </c:spPr>
          <c:marker>
            <c:symbol val="x"/>
            <c:size val="5"/>
            <c:spPr>
              <a:noFill/>
              <a:ln w="9525">
                <a:solidFill>
                  <a:srgbClr val="92D050"/>
                </a:solidFill>
              </a:ln>
              <a:effectLst/>
            </c:spPr>
          </c:marker>
          <c:trendline>
            <c:spPr>
              <a:ln w="12700" cap="rnd">
                <a:solidFill>
                  <a:srgbClr val="92D050"/>
                </a:solidFill>
                <a:prstDash val="solid"/>
              </a:ln>
              <a:effectLst/>
            </c:spPr>
            <c:trendlineType val="linear"/>
            <c:intercept val="0"/>
            <c:dispRSqr val="0"/>
            <c:dispEq val="1"/>
            <c:trendlineLbl>
              <c:layout>
                <c:manualLayout>
                  <c:x val="-0.51805285847594218"/>
                  <c:y val="-1.104420655398135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Sheet1!$B$4:$B$15</c:f>
              <c:numCache>
                <c:formatCode>General</c:formatCode>
                <c:ptCount val="12"/>
                <c:pt idx="0">
                  <c:v>10</c:v>
                </c:pt>
                <c:pt idx="1">
                  <c:v>100</c:v>
                </c:pt>
                <c:pt idx="2">
                  <c:v>1000</c:v>
                </c:pt>
                <c:pt idx="3">
                  <c:v>8000</c:v>
                </c:pt>
                <c:pt idx="4">
                  <c:v>10000</c:v>
                </c:pt>
                <c:pt idx="5">
                  <c:v>27000</c:v>
                </c:pt>
                <c:pt idx="6">
                  <c:v>64000</c:v>
                </c:pt>
                <c:pt idx="7">
                  <c:v>100000</c:v>
                </c:pt>
                <c:pt idx="8">
                  <c:v>125000</c:v>
                </c:pt>
                <c:pt idx="9">
                  <c:v>216000</c:v>
                </c:pt>
                <c:pt idx="10">
                  <c:v>343000</c:v>
                </c:pt>
                <c:pt idx="11">
                  <c:v>512000</c:v>
                </c:pt>
              </c:numCache>
            </c:numRef>
          </c:xVal>
          <c:yVal>
            <c:numRef>
              <c:f>Sheet1!$F$4:$F$15</c:f>
              <c:numCache>
                <c:formatCode>General</c:formatCode>
                <c:ptCount val="12"/>
                <c:pt idx="0">
                  <c:v>2.65</c:v>
                </c:pt>
                <c:pt idx="1">
                  <c:v>5.67</c:v>
                </c:pt>
                <c:pt idx="2">
                  <c:v>19.399999999999999</c:v>
                </c:pt>
                <c:pt idx="4">
                  <c:v>140</c:v>
                </c:pt>
                <c:pt idx="7">
                  <c:v>1631</c:v>
                </c:pt>
              </c:numCache>
            </c:numRef>
          </c:yVal>
          <c:smooth val="0"/>
          <c:extLst>
            <c:ext xmlns:c16="http://schemas.microsoft.com/office/drawing/2014/chart" uri="{C3380CC4-5D6E-409C-BE32-E72D297353CC}">
              <c16:uniqueId val="{00000007-2F1C-4383-9BD6-2F471549981C}"/>
            </c:ext>
          </c:extLst>
        </c:ser>
        <c:ser>
          <c:idx val="4"/>
          <c:order val="4"/>
          <c:tx>
            <c:v>non-magnetic pixels, precompiled and parallelised with the numba library</c:v>
          </c:tx>
          <c:spPr>
            <a:ln w="25400" cap="rnd">
              <a:noFill/>
              <a:round/>
            </a:ln>
            <a:effectLst/>
          </c:spPr>
          <c:marker>
            <c:symbol val="x"/>
            <c:size val="5"/>
            <c:spPr>
              <a:noFill/>
              <a:ln w="9525">
                <a:solidFill>
                  <a:srgbClr val="0070C0"/>
                </a:solidFill>
              </a:ln>
              <a:effectLst/>
            </c:spPr>
          </c:marker>
          <c:trendline>
            <c:spPr>
              <a:ln w="12700" cap="rnd">
                <a:solidFill>
                  <a:srgbClr val="0070C0"/>
                </a:solidFill>
                <a:prstDash val="solid"/>
              </a:ln>
              <a:effectLst/>
            </c:spPr>
            <c:trendlineType val="linear"/>
            <c:intercept val="0"/>
            <c:dispRSqr val="0"/>
            <c:dispEq val="1"/>
            <c:trendlineLbl>
              <c:layout>
                <c:manualLayout>
                  <c:x val="8.6047799362983637E-2"/>
                  <c:y val="1.1135952588656227E-3"/>
                </c:manualLayout>
              </c:layout>
              <c:numFmt formatCode="0.0E+0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Sheet1!$B$4:$B$15</c:f>
              <c:numCache>
                <c:formatCode>General</c:formatCode>
                <c:ptCount val="12"/>
                <c:pt idx="0">
                  <c:v>10</c:v>
                </c:pt>
                <c:pt idx="1">
                  <c:v>100</c:v>
                </c:pt>
                <c:pt idx="2">
                  <c:v>1000</c:v>
                </c:pt>
                <c:pt idx="3">
                  <c:v>8000</c:v>
                </c:pt>
                <c:pt idx="4">
                  <c:v>10000</c:v>
                </c:pt>
                <c:pt idx="5">
                  <c:v>27000</c:v>
                </c:pt>
                <c:pt idx="6">
                  <c:v>64000</c:v>
                </c:pt>
                <c:pt idx="7">
                  <c:v>100000</c:v>
                </c:pt>
                <c:pt idx="8">
                  <c:v>125000</c:v>
                </c:pt>
                <c:pt idx="9">
                  <c:v>216000</c:v>
                </c:pt>
                <c:pt idx="10">
                  <c:v>343000</c:v>
                </c:pt>
                <c:pt idx="11">
                  <c:v>512000</c:v>
                </c:pt>
              </c:numCache>
            </c:numRef>
          </c:xVal>
          <c:yVal>
            <c:numRef>
              <c:f>Sheet1!$G$4:$G$15</c:f>
              <c:numCache>
                <c:formatCode>General</c:formatCode>
                <c:ptCount val="12"/>
                <c:pt idx="2">
                  <c:v>0.10100000000000001</c:v>
                </c:pt>
                <c:pt idx="3">
                  <c:v>0.27700000000000002</c:v>
                </c:pt>
                <c:pt idx="5">
                  <c:v>0.84499999999999997</c:v>
                </c:pt>
                <c:pt idx="6">
                  <c:v>1.94</c:v>
                </c:pt>
                <c:pt idx="8">
                  <c:v>3.35</c:v>
                </c:pt>
                <c:pt idx="9">
                  <c:v>6.92</c:v>
                </c:pt>
                <c:pt idx="10">
                  <c:v>9.9</c:v>
                </c:pt>
                <c:pt idx="11">
                  <c:v>14.1</c:v>
                </c:pt>
              </c:numCache>
            </c:numRef>
          </c:yVal>
          <c:smooth val="0"/>
          <c:extLst>
            <c:ext xmlns:c16="http://schemas.microsoft.com/office/drawing/2014/chart" uri="{C3380CC4-5D6E-409C-BE32-E72D297353CC}">
              <c16:uniqueId val="{00000009-2F1C-4383-9BD6-2F471549981C}"/>
            </c:ext>
          </c:extLst>
        </c:ser>
        <c:ser>
          <c:idx val="5"/>
          <c:order val="5"/>
          <c:tx>
            <c:v>pixels, precompiled and parallelised with the numba library</c:v>
          </c:tx>
          <c:spPr>
            <a:ln w="25400" cap="rnd">
              <a:noFill/>
              <a:round/>
            </a:ln>
            <a:effectLst/>
          </c:spPr>
          <c:marker>
            <c:symbol val="x"/>
            <c:size val="5"/>
            <c:spPr>
              <a:noFill/>
              <a:ln w="9525">
                <a:solidFill>
                  <a:srgbClr val="7030A0"/>
                </a:solidFill>
              </a:ln>
              <a:effectLst/>
            </c:spPr>
          </c:marker>
          <c:trendline>
            <c:spPr>
              <a:ln w="12700" cap="rnd">
                <a:solidFill>
                  <a:srgbClr val="7030A0"/>
                </a:solidFill>
                <a:prstDash val="solid"/>
              </a:ln>
              <a:effectLst/>
            </c:spPr>
            <c:trendlineType val="linear"/>
            <c:intercept val="0"/>
            <c:dispRSqr val="0"/>
            <c:dispEq val="1"/>
            <c:trendlineLbl>
              <c:layout>
                <c:manualLayout>
                  <c:x val="8.862033773692099E-2"/>
                  <c:y val="-1.931450506516702E-3"/>
                </c:manualLayout>
              </c:layout>
              <c:numFmt formatCode="#,##0.0000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Sheet1!$B$4:$B$15</c:f>
              <c:numCache>
                <c:formatCode>General</c:formatCode>
                <c:ptCount val="12"/>
                <c:pt idx="0">
                  <c:v>10</c:v>
                </c:pt>
                <c:pt idx="1">
                  <c:v>100</c:v>
                </c:pt>
                <c:pt idx="2">
                  <c:v>1000</c:v>
                </c:pt>
                <c:pt idx="3">
                  <c:v>8000</c:v>
                </c:pt>
                <c:pt idx="4">
                  <c:v>10000</c:v>
                </c:pt>
                <c:pt idx="5">
                  <c:v>27000</c:v>
                </c:pt>
                <c:pt idx="6">
                  <c:v>64000</c:v>
                </c:pt>
                <c:pt idx="7">
                  <c:v>100000</c:v>
                </c:pt>
                <c:pt idx="8">
                  <c:v>125000</c:v>
                </c:pt>
                <c:pt idx="9">
                  <c:v>216000</c:v>
                </c:pt>
                <c:pt idx="10">
                  <c:v>343000</c:v>
                </c:pt>
                <c:pt idx="11">
                  <c:v>512000</c:v>
                </c:pt>
              </c:numCache>
            </c:numRef>
          </c:xVal>
          <c:yVal>
            <c:numRef>
              <c:f>Sheet1!$H$4:$H$15</c:f>
              <c:numCache>
                <c:formatCode>General</c:formatCode>
                <c:ptCount val="12"/>
                <c:pt idx="2">
                  <c:v>0.189</c:v>
                </c:pt>
                <c:pt idx="3">
                  <c:v>1.69</c:v>
                </c:pt>
                <c:pt idx="5">
                  <c:v>5.42</c:v>
                </c:pt>
                <c:pt idx="6">
                  <c:v>18.7</c:v>
                </c:pt>
                <c:pt idx="8">
                  <c:v>42</c:v>
                </c:pt>
                <c:pt idx="9">
                  <c:v>74.7</c:v>
                </c:pt>
                <c:pt idx="10">
                  <c:v>118</c:v>
                </c:pt>
                <c:pt idx="11">
                  <c:v>179</c:v>
                </c:pt>
              </c:numCache>
            </c:numRef>
          </c:yVal>
          <c:smooth val="0"/>
          <c:extLst>
            <c:ext xmlns:c16="http://schemas.microsoft.com/office/drawing/2014/chart" uri="{C3380CC4-5D6E-409C-BE32-E72D297353CC}">
              <c16:uniqueId val="{0000000B-2F1C-4383-9BD6-2F471549981C}"/>
            </c:ext>
          </c:extLst>
        </c:ser>
        <c:dLbls>
          <c:showLegendKey val="0"/>
          <c:showVal val="0"/>
          <c:showCatName val="0"/>
          <c:showSerName val="0"/>
          <c:showPercent val="0"/>
          <c:showBubbleSize val="0"/>
        </c:dLbls>
        <c:axId val="346410432"/>
        <c:axId val="346408768"/>
      </c:scatterChart>
      <c:valAx>
        <c:axId val="346410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number of pixels</a:t>
                </a:r>
                <a:r>
                  <a:rPr lang="en-GB" baseline="0" dirty="0"/>
                  <a:t> or </a:t>
                </a:r>
                <a:r>
                  <a:rPr lang="en-GB" dirty="0"/>
                  <a:t>elements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6408768"/>
        <c:crosses val="autoZero"/>
        <c:crossBetween val="midCat"/>
      </c:valAx>
      <c:valAx>
        <c:axId val="346408768"/>
        <c:scaling>
          <c:orientation val="minMax"/>
          <c:max val="17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time /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6410432"/>
        <c:crosses val="autoZero"/>
        <c:crossBetween val="midCat"/>
      </c:valAx>
      <c:spPr>
        <a:noFill/>
        <a:ln>
          <a:noFill/>
        </a:ln>
        <a:effectLst/>
      </c:spPr>
    </c:plotArea>
    <c:legend>
      <c:legendPos val="r"/>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85471420381952734"/>
          <c:y val="8.2954816871839504E-2"/>
          <c:w val="0.13745034074462534"/>
          <c:h val="0.860322898204272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AEDAF-4396-462F-84F5-DCC40871144F}" type="datetimeFigureOut">
              <a:rPr lang="en-GB" smtClean="0"/>
              <a:t>20/09/2021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C3574F-F3FC-4E65-B35F-97DB87C4AF12}" type="slidenum">
              <a:rPr lang="en-GB" smtClean="0"/>
              <a:t>‹#›</a:t>
            </a:fld>
            <a:endParaRPr lang="en-GB" dirty="0"/>
          </a:p>
        </p:txBody>
      </p:sp>
    </p:spTree>
    <p:extLst>
      <p:ext uri="{BB962C8B-B14F-4D97-AF65-F5344CB8AC3E}">
        <p14:creationId xmlns:p14="http://schemas.microsoft.com/office/powerpoint/2010/main" val="1640895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different processes result in samples which may be analysed by small angle neutron scattering, and these are often modelled computationally, such as molecular dynamics simulations whose output can produce nuclear scattering patterns, or micromagnetic simulations which can produce magnetisation fields and hence magnetic scattering.</a:t>
            </a:r>
          </a:p>
          <a:p>
            <a:endParaRPr lang="en-GB" dirty="0"/>
          </a:p>
          <a:p>
            <a:r>
              <a:rPr lang="en-GB" dirty="0"/>
              <a:t>It is highly desirable to be able to predict what the scattering pattern from a sample. Especially when magnetisation is involved the results can be quite complicated, and Sasview contains a dedicated tool to predicting such patterns, given a known structure, created manually, programmatically, or as the output of a simulation.</a:t>
            </a:r>
          </a:p>
          <a:p>
            <a:endParaRPr lang="en-GB" dirty="0"/>
          </a:p>
          <a:p>
            <a:r>
              <a:rPr lang="en-GB" dirty="0"/>
              <a:t>In this presentation we will first take a brief look at the theory behind magnetic small angle neutron scattering, and then look at how we can use the generic scattering calculator to predict scattering intensity patterns.</a:t>
            </a:r>
          </a:p>
        </p:txBody>
      </p:sp>
      <p:sp>
        <p:nvSpPr>
          <p:cNvPr id="4" name="Slide Number Placeholder 3"/>
          <p:cNvSpPr>
            <a:spLocks noGrp="1"/>
          </p:cNvSpPr>
          <p:nvPr>
            <p:ph type="sldNum" sz="quarter" idx="5"/>
          </p:nvPr>
        </p:nvSpPr>
        <p:spPr/>
        <p:txBody>
          <a:bodyPr/>
          <a:lstStyle/>
          <a:p>
            <a:fld id="{0BC3574F-F3FC-4E65-B35F-97DB87C4AF12}" type="slidenum">
              <a:rPr lang="en-GB" smtClean="0"/>
              <a:t>1</a:t>
            </a:fld>
            <a:endParaRPr lang="en-GB" dirty="0"/>
          </a:p>
        </p:txBody>
      </p:sp>
    </p:spTree>
    <p:extLst>
      <p:ext uri="{BB962C8B-B14F-4D97-AF65-F5344CB8AC3E}">
        <p14:creationId xmlns:p14="http://schemas.microsoft.com/office/powerpoint/2010/main" val="2899769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grid type, nuclear only data such as this we can also perform an orientational average using the Debye formula. This produces the following 1D curve, which can again be compared to the analytical result.</a:t>
            </a:r>
          </a:p>
          <a:p>
            <a:endParaRPr lang="en-GB" dirty="0"/>
          </a:p>
          <a:p>
            <a:r>
              <a:rPr lang="en-GB" dirty="0"/>
              <a:t>The low discretisation of the sample, only 10x10x10 pixels, leads to a deviation between the analytical and simulated results.</a:t>
            </a:r>
          </a:p>
        </p:txBody>
      </p:sp>
      <p:sp>
        <p:nvSpPr>
          <p:cNvPr id="4" name="Slide Number Placeholder 3"/>
          <p:cNvSpPr>
            <a:spLocks noGrp="1"/>
          </p:cNvSpPr>
          <p:nvPr>
            <p:ph type="sldNum" sz="quarter" idx="5"/>
          </p:nvPr>
        </p:nvSpPr>
        <p:spPr/>
        <p:txBody>
          <a:bodyPr/>
          <a:lstStyle/>
          <a:p>
            <a:fld id="{0BC3574F-F3FC-4E65-B35F-97DB87C4AF12}" type="slidenum">
              <a:rPr lang="en-GB" smtClean="0"/>
              <a:t>10</a:t>
            </a:fld>
            <a:endParaRPr lang="en-GB" dirty="0"/>
          </a:p>
        </p:txBody>
      </p:sp>
    </p:spTree>
    <p:extLst>
      <p:ext uri="{BB962C8B-B14F-4D97-AF65-F5344CB8AC3E}">
        <p14:creationId xmlns:p14="http://schemas.microsoft.com/office/powerpoint/2010/main" val="287498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increasing the resolution we see a much closer fit, for example with 20x20x20 pixels the following pattern is seen.</a:t>
            </a:r>
          </a:p>
          <a:p>
            <a:endParaRPr lang="en-GB" dirty="0"/>
          </a:p>
        </p:txBody>
      </p:sp>
      <p:sp>
        <p:nvSpPr>
          <p:cNvPr id="4" name="Slide Number Placeholder 3"/>
          <p:cNvSpPr>
            <a:spLocks noGrp="1"/>
          </p:cNvSpPr>
          <p:nvPr>
            <p:ph type="sldNum" sz="quarter" idx="5"/>
          </p:nvPr>
        </p:nvSpPr>
        <p:spPr/>
        <p:txBody>
          <a:bodyPr/>
          <a:lstStyle/>
          <a:p>
            <a:fld id="{0BC3574F-F3FC-4E65-B35F-97DB87C4AF12}" type="slidenum">
              <a:rPr lang="en-GB" smtClean="0"/>
              <a:t>11</a:t>
            </a:fld>
            <a:endParaRPr lang="en-GB" dirty="0"/>
          </a:p>
        </p:txBody>
      </p:sp>
    </p:spTree>
    <p:extLst>
      <p:ext uri="{BB962C8B-B14F-4D97-AF65-F5344CB8AC3E}">
        <p14:creationId xmlns:p14="http://schemas.microsoft.com/office/powerpoint/2010/main" val="1997676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any more complex situations we need to use a file to store the scattering length density data. For example we could create an sld file which describes a cylinder as shown (note the default unit of angstroms).</a:t>
            </a:r>
          </a:p>
          <a:p>
            <a:endParaRPr lang="en-GB" dirty="0"/>
          </a:p>
          <a:p>
            <a:r>
              <a:rPr lang="en-GB" dirty="0"/>
              <a:t>The cylinder has a radius of 20 angstroms and a length of 40 angstroms. It has a constant nuclear scattering length density of 1e-6 per square angstroms and a constant magnetic scattering length density of 1e-6 per square angstroms in the positive z direction (along the axis of the cylinder).</a:t>
            </a:r>
          </a:p>
          <a:p>
            <a:endParaRPr lang="en-GB" dirty="0"/>
          </a:p>
          <a:p>
            <a:r>
              <a:rPr lang="en-GB" dirty="0"/>
              <a:t>This sld file lists the positions of each pixel and the scattering length density, but leaves the volume of each pixel to be worked out, since it is constant across the grid. The allowed sld file formats are found in the updated documentation (currently on its own branch).</a:t>
            </a:r>
          </a:p>
          <a:p>
            <a:endParaRPr lang="en-GB" dirty="0"/>
          </a:p>
          <a:p>
            <a:r>
              <a:rPr lang="en-GB" dirty="0"/>
              <a:t>This sld file consists of a 50x50x50 pixel simulation box ranging from -35 to +35 angstroms in each direction</a:t>
            </a:r>
          </a:p>
          <a:p>
            <a:endParaRPr lang="en-GB" dirty="0"/>
          </a:p>
          <a:p>
            <a:r>
              <a:rPr lang="en-GB" dirty="0"/>
              <a:t>The large number of of 0 scattering length density pixels (yellow in the visualisation) does not slow down the program because they are stripped out prior to calculation.</a:t>
            </a:r>
          </a:p>
        </p:txBody>
      </p:sp>
      <p:sp>
        <p:nvSpPr>
          <p:cNvPr id="4" name="Slide Number Placeholder 3"/>
          <p:cNvSpPr>
            <a:spLocks noGrp="1"/>
          </p:cNvSpPr>
          <p:nvPr>
            <p:ph type="sldNum" sz="quarter" idx="5"/>
          </p:nvPr>
        </p:nvSpPr>
        <p:spPr/>
        <p:txBody>
          <a:bodyPr/>
          <a:lstStyle/>
          <a:p>
            <a:fld id="{0BC3574F-F3FC-4E65-B35F-97DB87C4AF12}" type="slidenum">
              <a:rPr lang="en-GB" smtClean="0"/>
              <a:t>12</a:t>
            </a:fld>
            <a:endParaRPr lang="en-GB" dirty="0"/>
          </a:p>
        </p:txBody>
      </p:sp>
    </p:spTree>
    <p:extLst>
      <p:ext uri="{BB962C8B-B14F-4D97-AF65-F5344CB8AC3E}">
        <p14:creationId xmlns:p14="http://schemas.microsoft.com/office/powerpoint/2010/main" val="48663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We first of all consider an unmagnetized cylinder by loading the file into the nuclear data tab only. Note that the magnetic scattering length density textboxes are still editable to allow a constant value to be specified.</a:t>
            </a:r>
          </a:p>
          <a:p>
            <a:endParaRPr lang="en-GB" dirty="0"/>
          </a:p>
          <a:p>
            <a:r>
              <a:rPr lang="en-GB" dirty="0"/>
              <a:t>While it was easiest to generate this file aligned with the axes – we may wish to know the scattering pattern at a different angle, which we can easily alter in the sample coordinates panel. Here, for example, the axis of the cylinder is at 60 degrees to the W axis</a:t>
            </a:r>
          </a:p>
          <a:p>
            <a:endParaRPr lang="en-GB" dirty="0"/>
          </a:p>
          <a:p>
            <a:r>
              <a:rPr lang="en-GB" dirty="0"/>
              <a:t>We can calculate the expected scatting pattern as before, as well as the analytical result from the fitting calculator.</a:t>
            </a:r>
          </a:p>
          <a:p>
            <a:endParaRPr lang="en-GB" dirty="0"/>
          </a:p>
          <a:p>
            <a:r>
              <a:rPr lang="en-GB" dirty="0"/>
              <a:t>We can also use the fitting tool to plot the residuals, and find the chi squared value of the fit, which comes out very low – as we would hope with such a small discretisation.</a:t>
            </a:r>
          </a:p>
        </p:txBody>
      </p:sp>
      <p:sp>
        <p:nvSpPr>
          <p:cNvPr id="4" name="Slide Number Placeholder 3"/>
          <p:cNvSpPr>
            <a:spLocks noGrp="1"/>
          </p:cNvSpPr>
          <p:nvPr>
            <p:ph type="sldNum" sz="quarter" idx="5"/>
          </p:nvPr>
        </p:nvSpPr>
        <p:spPr/>
        <p:txBody>
          <a:bodyPr/>
          <a:lstStyle/>
          <a:p>
            <a:fld id="{0BC3574F-F3FC-4E65-B35F-97DB87C4AF12}" type="slidenum">
              <a:rPr lang="en-GB" smtClean="0"/>
              <a:t>13</a:t>
            </a:fld>
            <a:endParaRPr lang="en-GB" dirty="0"/>
          </a:p>
        </p:txBody>
      </p:sp>
    </p:spTree>
    <p:extLst>
      <p:ext uri="{BB962C8B-B14F-4D97-AF65-F5344CB8AC3E}">
        <p14:creationId xmlns:p14="http://schemas.microsoft.com/office/powerpoint/2010/main" val="1506008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loading in the magnetic portion of the file we can also see the results for the magnetised cylinder. Choosing the polarisation to be along the u axis we see the following result – which can again be compared to the analytical model, and the residuals plotted.</a:t>
            </a:r>
          </a:p>
        </p:txBody>
      </p:sp>
      <p:sp>
        <p:nvSpPr>
          <p:cNvPr id="4" name="Slide Number Placeholder 3"/>
          <p:cNvSpPr>
            <a:spLocks noGrp="1"/>
          </p:cNvSpPr>
          <p:nvPr>
            <p:ph type="sldNum" sz="quarter" idx="5"/>
          </p:nvPr>
        </p:nvSpPr>
        <p:spPr/>
        <p:txBody>
          <a:bodyPr/>
          <a:lstStyle/>
          <a:p>
            <a:fld id="{0BC3574F-F3FC-4E65-B35F-97DB87C4AF12}" type="slidenum">
              <a:rPr lang="en-GB" smtClean="0"/>
              <a:t>14</a:t>
            </a:fld>
            <a:endParaRPr lang="en-GB" dirty="0"/>
          </a:p>
        </p:txBody>
      </p:sp>
    </p:spTree>
    <p:extLst>
      <p:ext uri="{BB962C8B-B14F-4D97-AF65-F5344CB8AC3E}">
        <p14:creationId xmlns:p14="http://schemas.microsoft.com/office/powerpoint/2010/main" val="2370424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other times it may be easier to represent the scattering length densities on an irregular grid, such as output from a finite element simulation. This can allow areas of little interest to be described with much less detail, saving computation time.</a:t>
            </a:r>
          </a:p>
          <a:p>
            <a:endParaRPr lang="en-GB" dirty="0"/>
          </a:p>
          <a:p>
            <a:r>
              <a:rPr lang="en-GB" dirty="0"/>
              <a:t>Additionally for low resolution samples, this avoids discretisation errors, although at the cost of a more time-intensive algorithm.</a:t>
            </a:r>
          </a:p>
          <a:p>
            <a:endParaRPr lang="en-GB" dirty="0"/>
          </a:p>
          <a:p>
            <a:r>
              <a:rPr lang="en-GB" dirty="0"/>
              <a:t>Sasview supports these grid types in unstructured grid datasets of the .vtk files, the legacy file format of the visualisation toolkit, which is supported by many other programs, such as netgen, which was used to generate the files used here.</a:t>
            </a:r>
          </a:p>
          <a:p>
            <a:endParaRPr lang="en-GB" dirty="0"/>
          </a:p>
          <a:p>
            <a:endParaRPr lang="en-GB" dirty="0"/>
          </a:p>
        </p:txBody>
      </p:sp>
      <p:sp>
        <p:nvSpPr>
          <p:cNvPr id="4" name="Slide Number Placeholder 3"/>
          <p:cNvSpPr>
            <a:spLocks noGrp="1"/>
          </p:cNvSpPr>
          <p:nvPr>
            <p:ph type="sldNum" sz="quarter" idx="5"/>
          </p:nvPr>
        </p:nvSpPr>
        <p:spPr/>
        <p:txBody>
          <a:bodyPr/>
          <a:lstStyle/>
          <a:p>
            <a:fld id="{0BC3574F-F3FC-4E65-B35F-97DB87C4AF12}" type="slidenum">
              <a:rPr lang="en-GB" smtClean="0"/>
              <a:t>15</a:t>
            </a:fld>
            <a:endParaRPr lang="en-GB" dirty="0"/>
          </a:p>
        </p:txBody>
      </p:sp>
    </p:spTree>
    <p:extLst>
      <p:ext uri="{BB962C8B-B14F-4D97-AF65-F5344CB8AC3E}">
        <p14:creationId xmlns:p14="http://schemas.microsoft.com/office/powerpoint/2010/main" val="192549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example, and hence one with an analytical result, is a uniform sphere, with a constant magnetisation perpendicular to the beamline. The ratio of the nuclear to magnetic scattering length density (R) influences the shape of the scattering pattern – particularly in the ++ cross section, in which a cross shaped anisotropy appears for R values less than unity.</a:t>
            </a:r>
          </a:p>
          <a:p>
            <a:endParaRPr lang="en-GB" dirty="0"/>
          </a:p>
          <a:p>
            <a:r>
              <a:rPr lang="en-GB" dirty="0"/>
              <a:t>We will perform both a quantitative and qualitative comparison of the results</a:t>
            </a:r>
          </a:p>
        </p:txBody>
      </p:sp>
      <p:sp>
        <p:nvSpPr>
          <p:cNvPr id="4" name="Slide Number Placeholder 3"/>
          <p:cNvSpPr>
            <a:spLocks noGrp="1"/>
          </p:cNvSpPr>
          <p:nvPr>
            <p:ph type="sldNum" sz="quarter" idx="5"/>
          </p:nvPr>
        </p:nvSpPr>
        <p:spPr/>
        <p:txBody>
          <a:bodyPr/>
          <a:lstStyle/>
          <a:p>
            <a:fld id="{0BC3574F-F3FC-4E65-B35F-97DB87C4AF12}" type="slidenum">
              <a:rPr lang="en-GB" smtClean="0"/>
              <a:t>16</a:t>
            </a:fld>
            <a:endParaRPr lang="en-GB" dirty="0"/>
          </a:p>
        </p:txBody>
      </p:sp>
    </p:spTree>
    <p:extLst>
      <p:ext uri="{BB962C8B-B14F-4D97-AF65-F5344CB8AC3E}">
        <p14:creationId xmlns:p14="http://schemas.microsoft.com/office/powerpoint/2010/main" val="2118190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before we load in both the nuclear and magnetic components of the file and then compute the scattering pattern</a:t>
            </a:r>
          </a:p>
        </p:txBody>
      </p:sp>
      <p:sp>
        <p:nvSpPr>
          <p:cNvPr id="4" name="Slide Number Placeholder 3"/>
          <p:cNvSpPr>
            <a:spLocks noGrp="1"/>
          </p:cNvSpPr>
          <p:nvPr>
            <p:ph type="sldNum" sz="quarter" idx="5"/>
          </p:nvPr>
        </p:nvSpPr>
        <p:spPr/>
        <p:txBody>
          <a:bodyPr/>
          <a:lstStyle/>
          <a:p>
            <a:fld id="{0BC3574F-F3FC-4E65-B35F-97DB87C4AF12}" type="slidenum">
              <a:rPr lang="en-GB" smtClean="0"/>
              <a:t>17</a:t>
            </a:fld>
            <a:endParaRPr lang="en-GB" dirty="0"/>
          </a:p>
        </p:txBody>
      </p:sp>
    </p:spTree>
    <p:extLst>
      <p:ext uri="{BB962C8B-B14F-4D97-AF65-F5344CB8AC3E}">
        <p14:creationId xmlns:p14="http://schemas.microsoft.com/office/powerpoint/2010/main" val="186016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Qualitatively we see a very close match between the analytical results and the plots produced by Sasview.</a:t>
            </a:r>
          </a:p>
          <a:p>
            <a:endParaRPr lang="en-GB" dirty="0"/>
          </a:p>
          <a:p>
            <a:r>
              <a:rPr lang="en-GB" dirty="0"/>
              <a:t>To do an analytical comparison we take the percentage error of each pixel and find the maximum and average value for each plot.</a:t>
            </a:r>
          </a:p>
          <a:p>
            <a:endParaRPr lang="en-GB" dirty="0"/>
          </a:p>
          <a:p>
            <a:r>
              <a:rPr lang="en-GB" dirty="0"/>
              <a:t>As can be seen these errors are relatively low. The main contributions to the error come from the points where the structure factor goes to zero. At these points small errors can become highly significant to the final result – giving large relative errors.</a:t>
            </a:r>
          </a:p>
        </p:txBody>
      </p:sp>
      <p:sp>
        <p:nvSpPr>
          <p:cNvPr id="4" name="Slide Number Placeholder 3"/>
          <p:cNvSpPr>
            <a:spLocks noGrp="1"/>
          </p:cNvSpPr>
          <p:nvPr>
            <p:ph type="sldNum" sz="quarter" idx="5"/>
          </p:nvPr>
        </p:nvSpPr>
        <p:spPr/>
        <p:txBody>
          <a:bodyPr/>
          <a:lstStyle/>
          <a:p>
            <a:fld id="{0BC3574F-F3FC-4E65-B35F-97DB87C4AF12}" type="slidenum">
              <a:rPr lang="en-GB" smtClean="0"/>
              <a:t>18</a:t>
            </a:fld>
            <a:endParaRPr lang="en-GB" dirty="0"/>
          </a:p>
        </p:txBody>
      </p:sp>
    </p:spTree>
    <p:extLst>
      <p:ext uri="{BB962C8B-B14F-4D97-AF65-F5344CB8AC3E}">
        <p14:creationId xmlns:p14="http://schemas.microsoft.com/office/powerpoint/2010/main" val="1213563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Another use of the coordinate interface is the ability to generate rocking curves. By creating small rotations about a central axis a series of diffraction images can be observed, from which a rocking curve can be generated.</a:t>
            </a:r>
          </a:p>
          <a:p>
            <a:endParaRPr lang="en-GB" dirty="0"/>
          </a:p>
          <a:p>
            <a:r>
              <a:rPr lang="en-GB" dirty="0"/>
              <a:t>Let’s consider again the uniformly magnetised sphere – with a constant magnetic scattering length density in the U direction in beamline coordinates. We’ll also set the nuclear scattering length density to 0 (relative to the solvent).</a:t>
            </a:r>
          </a:p>
          <a:p>
            <a:endParaRPr lang="en-GB" dirty="0"/>
          </a:p>
          <a:p>
            <a:r>
              <a:rPr lang="en-GB" dirty="0"/>
              <a:t>The polarisation will be along the W axis towards the target. The important part of the magnetisation is the perpendicular component to the Q vector – which we can plot as a vector field. This is non-zero but lies in the UV plane, so if we examine the ++ cross section where only the component of this parallel to the polarisation matters, we get no scattering intensity.</a:t>
            </a:r>
          </a:p>
        </p:txBody>
      </p:sp>
      <p:sp>
        <p:nvSpPr>
          <p:cNvPr id="4" name="Slide Number Placeholder 3"/>
          <p:cNvSpPr>
            <a:spLocks noGrp="1"/>
          </p:cNvSpPr>
          <p:nvPr>
            <p:ph type="sldNum" sz="quarter" idx="5"/>
          </p:nvPr>
        </p:nvSpPr>
        <p:spPr/>
        <p:txBody>
          <a:bodyPr/>
          <a:lstStyle/>
          <a:p>
            <a:fld id="{0BC3574F-F3FC-4E65-B35F-97DB87C4AF12}" type="slidenum">
              <a:rPr lang="en-GB" smtClean="0"/>
              <a:t>19</a:t>
            </a:fld>
            <a:endParaRPr lang="en-GB" dirty="0"/>
          </a:p>
        </p:txBody>
      </p:sp>
    </p:spTree>
    <p:extLst>
      <p:ext uri="{BB962C8B-B14F-4D97-AF65-F5344CB8AC3E}">
        <p14:creationId xmlns:p14="http://schemas.microsoft.com/office/powerpoint/2010/main" val="418002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carry out magnetic small angle neutron scattering we can add 3 components to the standard beamline: a polariser, spin flipper and analyser. These allow us to choose the polarisation of neutrons entering the sample, and filter out only these we wish to analyse after the sample.</a:t>
            </a:r>
          </a:p>
          <a:p>
            <a:r>
              <a:rPr lang="en-GB" dirty="0"/>
              <a:t>We will only consider the case when these are aligned in the same axis</a:t>
            </a:r>
          </a:p>
          <a:p>
            <a:endParaRPr lang="en-GB" dirty="0"/>
          </a:p>
          <a:p>
            <a:r>
              <a:rPr lang="en-GB" dirty="0"/>
              <a:t>Choosing the input and output polarisation allows us to consider four intensity patterns (called cross sections), as well as various combinations of these. Sometimes particular features only show up in certain cross sections (such as in the magnetic sphere example later) because interactions with magnetised samples can flip the polarisation of the neutrons.</a:t>
            </a:r>
          </a:p>
        </p:txBody>
      </p:sp>
      <p:sp>
        <p:nvSpPr>
          <p:cNvPr id="4" name="Slide Number Placeholder 3"/>
          <p:cNvSpPr>
            <a:spLocks noGrp="1"/>
          </p:cNvSpPr>
          <p:nvPr>
            <p:ph type="sldNum" sz="quarter" idx="5"/>
          </p:nvPr>
        </p:nvSpPr>
        <p:spPr/>
        <p:txBody>
          <a:bodyPr/>
          <a:lstStyle/>
          <a:p>
            <a:fld id="{0BC3574F-F3FC-4E65-B35F-97DB87C4AF12}" type="slidenum">
              <a:rPr lang="en-GB" smtClean="0"/>
              <a:t>2</a:t>
            </a:fld>
            <a:endParaRPr lang="en-GB" dirty="0"/>
          </a:p>
        </p:txBody>
      </p:sp>
    </p:spTree>
    <p:extLst>
      <p:ext uri="{BB962C8B-B14F-4D97-AF65-F5344CB8AC3E}">
        <p14:creationId xmlns:p14="http://schemas.microsoft.com/office/powerpoint/2010/main" val="3202359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rotate the environment about the V axis (a yaw in the environment coordinates). Now the M perpendicular vector has shifted, and importantly there is now a non-zero component in the polarisation direction.</a:t>
            </a:r>
          </a:p>
          <a:p>
            <a:endParaRPr lang="en-GB" dirty="0"/>
          </a:p>
          <a:p>
            <a:r>
              <a:rPr lang="en-GB" dirty="0"/>
              <a:t>As a result as the yaw angle increases we should see a magnetic scattering pattern begin to appear</a:t>
            </a:r>
          </a:p>
          <a:p>
            <a:endParaRPr lang="en-GB" dirty="0"/>
          </a:p>
        </p:txBody>
      </p:sp>
      <p:sp>
        <p:nvSpPr>
          <p:cNvPr id="4" name="Slide Number Placeholder 3"/>
          <p:cNvSpPr>
            <a:spLocks noGrp="1"/>
          </p:cNvSpPr>
          <p:nvPr>
            <p:ph type="sldNum" sz="quarter" idx="5"/>
          </p:nvPr>
        </p:nvSpPr>
        <p:spPr/>
        <p:txBody>
          <a:bodyPr/>
          <a:lstStyle/>
          <a:p>
            <a:fld id="{0BC3574F-F3FC-4E65-B35F-97DB87C4AF12}" type="slidenum">
              <a:rPr lang="en-GB" smtClean="0"/>
              <a:t>20</a:t>
            </a:fld>
            <a:endParaRPr lang="en-GB" dirty="0"/>
          </a:p>
        </p:txBody>
      </p:sp>
    </p:spTree>
    <p:extLst>
      <p:ext uri="{BB962C8B-B14F-4D97-AF65-F5344CB8AC3E}">
        <p14:creationId xmlns:p14="http://schemas.microsoft.com/office/powerpoint/2010/main" val="3628551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following images show exactly that behaviour. From these a rocking curve for a particular point could be calculated .</a:t>
            </a:r>
          </a:p>
        </p:txBody>
      </p:sp>
      <p:sp>
        <p:nvSpPr>
          <p:cNvPr id="4" name="Slide Number Placeholder 3"/>
          <p:cNvSpPr>
            <a:spLocks noGrp="1"/>
          </p:cNvSpPr>
          <p:nvPr>
            <p:ph type="sldNum" sz="quarter" idx="5"/>
          </p:nvPr>
        </p:nvSpPr>
        <p:spPr/>
        <p:txBody>
          <a:bodyPr/>
          <a:lstStyle/>
          <a:p>
            <a:fld id="{0BC3574F-F3FC-4E65-B35F-97DB87C4AF12}" type="slidenum">
              <a:rPr lang="en-GB" smtClean="0"/>
              <a:t>21</a:t>
            </a:fld>
            <a:endParaRPr lang="en-GB" dirty="0"/>
          </a:p>
        </p:txBody>
      </p:sp>
    </p:spTree>
    <p:extLst>
      <p:ext uri="{BB962C8B-B14F-4D97-AF65-F5344CB8AC3E}">
        <p14:creationId xmlns:p14="http://schemas.microsoft.com/office/powerpoint/2010/main" val="4139389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more complicated tasks the GUI may not have the required functionality. In this case a python script can be used to interface with the backend of the calculator. A brief overview of this interface is provided in the updated documentation.</a:t>
            </a:r>
          </a:p>
          <a:p>
            <a:endParaRPr lang="en-GB" dirty="0"/>
          </a:p>
          <a:p>
            <a:r>
              <a:rPr lang="en-GB" dirty="0"/>
              <a:t>One example use is the calculation of an orientational average for a structure. The Debye average is only available for non-magnetic, grid type data. In this case the script creates a discretisation of 3D rotation space, and averages the desired model. Here we are using the default data of the calculator and comparing the results to the Debye average functionality. As can be seen for reasonable numbers of samples the results become very close, with the divergences occurring at higher Q values.</a:t>
            </a:r>
          </a:p>
          <a:p>
            <a:endParaRPr lang="en-GB" dirty="0"/>
          </a:p>
          <a:p>
            <a:r>
              <a:rPr lang="en-GB" dirty="0"/>
              <a:t>As before both of these methods are limited by the resolution of the model. The true value is substantially different from both, and we could improve our simulation as before by using a finer resolution grid.</a:t>
            </a:r>
          </a:p>
          <a:p>
            <a:endParaRPr lang="en-GB" dirty="0"/>
          </a:p>
          <a:p>
            <a:r>
              <a:rPr lang="en-GB" dirty="0"/>
              <a:t>This script could easily be altered to use a magnetic model or element type data – in which case it would not be possible to use a Debye average, and scripting the calculator is the only way to calculate an orientational average.</a:t>
            </a:r>
          </a:p>
        </p:txBody>
      </p:sp>
      <p:sp>
        <p:nvSpPr>
          <p:cNvPr id="4" name="Slide Number Placeholder 3"/>
          <p:cNvSpPr>
            <a:spLocks noGrp="1"/>
          </p:cNvSpPr>
          <p:nvPr>
            <p:ph type="sldNum" sz="quarter" idx="5"/>
          </p:nvPr>
        </p:nvSpPr>
        <p:spPr/>
        <p:txBody>
          <a:bodyPr/>
          <a:lstStyle/>
          <a:p>
            <a:fld id="{0BC3574F-F3FC-4E65-B35F-97DB87C4AF12}" type="slidenum">
              <a:rPr lang="en-GB" smtClean="0"/>
              <a:t>22</a:t>
            </a:fld>
            <a:endParaRPr lang="en-GB" dirty="0"/>
          </a:p>
        </p:txBody>
      </p:sp>
    </p:spTree>
    <p:extLst>
      <p:ext uri="{BB962C8B-B14F-4D97-AF65-F5344CB8AC3E}">
        <p14:creationId xmlns:p14="http://schemas.microsoft.com/office/powerpoint/2010/main" val="281158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the speed of the calculator depends on the computer on which it is being run, we can gain a rough estimate and a good idea of the relative speed. These tests were run on a desktop PC. The calculations were carried out over a 50x50 grid of Q space.</a:t>
            </a:r>
          </a:p>
          <a:p>
            <a:endParaRPr lang="en-GB" dirty="0"/>
          </a:p>
          <a:p>
            <a:r>
              <a:rPr lang="en-GB" dirty="0"/>
              <a:t>The grid type data runs relatively fast – with non-magnetic data running approximately twice as fast as magnetic data. Installing the python package Numba – which precompiles python code and parallelises certain operations dramatically improves the nuclear only code, and provide a reasonable improvement to nuclear and magnetic pixel data.</a:t>
            </a:r>
          </a:p>
          <a:p>
            <a:endParaRPr lang="en-GB" dirty="0"/>
          </a:p>
          <a:p>
            <a:r>
              <a:rPr lang="en-GB" dirty="0"/>
              <a:t>Element type data runs significantly slower for the same number of elements as pixels. If the data can be processed as grid type data without significantly increasing the number of pixels, it is worthwhile. Element type data is best used when large regions of the space have very little variation, and so the number of elements is low, compared to the number of pixels that would be needed to cover the same space without significant discretisation errors.</a:t>
            </a:r>
          </a:p>
          <a:p>
            <a:endParaRPr lang="en-GB" dirty="0"/>
          </a:p>
          <a:p>
            <a:r>
              <a:rPr lang="en-GB" dirty="0"/>
              <a:t>A potential future upgrade is to re-write the element-wise Fourier transform to be Numba compatible.</a:t>
            </a:r>
          </a:p>
          <a:p>
            <a:endParaRPr lang="en-GB" dirty="0"/>
          </a:p>
        </p:txBody>
      </p:sp>
      <p:sp>
        <p:nvSpPr>
          <p:cNvPr id="4" name="Slide Number Placeholder 3"/>
          <p:cNvSpPr>
            <a:spLocks noGrp="1"/>
          </p:cNvSpPr>
          <p:nvPr>
            <p:ph type="sldNum" sz="quarter" idx="5"/>
          </p:nvPr>
        </p:nvSpPr>
        <p:spPr/>
        <p:txBody>
          <a:bodyPr/>
          <a:lstStyle/>
          <a:p>
            <a:fld id="{0BC3574F-F3FC-4E65-B35F-97DB87C4AF12}" type="slidenum">
              <a:rPr lang="en-GB" smtClean="0"/>
              <a:t>23</a:t>
            </a:fld>
            <a:endParaRPr lang="en-GB" dirty="0"/>
          </a:p>
        </p:txBody>
      </p:sp>
    </p:spTree>
    <p:extLst>
      <p:ext uri="{BB962C8B-B14F-4D97-AF65-F5344CB8AC3E}">
        <p14:creationId xmlns:p14="http://schemas.microsoft.com/office/powerpoint/2010/main" val="4289879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C3574F-F3FC-4E65-B35F-97DB87C4AF12}" type="slidenum">
              <a:rPr lang="en-GB" smtClean="0"/>
              <a:t>24</a:t>
            </a:fld>
            <a:endParaRPr lang="en-GB" dirty="0"/>
          </a:p>
        </p:txBody>
      </p:sp>
    </p:spTree>
    <p:extLst>
      <p:ext uri="{BB962C8B-B14F-4D97-AF65-F5344CB8AC3E}">
        <p14:creationId xmlns:p14="http://schemas.microsoft.com/office/powerpoint/2010/main" val="47614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as the nuclear scattering length density controls nuclear scattering, the Magnetisation of the sample controls the magnetic scattering. In fact by multiplying the magnetisation by a fixed constant b</a:t>
            </a:r>
            <a:r>
              <a:rPr lang="en-GB" baseline="-25000" dirty="0"/>
              <a:t>H</a:t>
            </a:r>
            <a:r>
              <a:rPr lang="en-GB" dirty="0"/>
              <a:t> we obtain a comparable quantity known as the magnetic scattering length density.</a:t>
            </a:r>
          </a:p>
          <a:p>
            <a:endParaRPr lang="en-GB" dirty="0"/>
          </a:p>
          <a:p>
            <a:r>
              <a:rPr lang="en-GB" dirty="0"/>
              <a:t>In fact only the component of this orthogonal to the neutron wavevector is important, and the Fourier transform of this is known as the Halpern-Johnson vector.</a:t>
            </a:r>
          </a:p>
          <a:p>
            <a:endParaRPr lang="en-GB" dirty="0"/>
          </a:p>
          <a:p>
            <a:r>
              <a:rPr lang="en-GB" dirty="0"/>
              <a:t>By defining a suitable coordinate system, equations can be derived for many circumstances, although the two most common are where the polarisation direction is either perpendicular or parallel to the beamline. For example when the polarisation vector is perpendicular to the beamline we can define a cartesian coordinate system with x along the beamline, and z along the polarisation vector. This then gives the equations shown for each cross section in terms of the components of the Halpern-Johnson vector in the </a:t>
            </a:r>
            <a:r>
              <a:rPr lang="en-GB" dirty="0" err="1"/>
              <a:t>xyz</a:t>
            </a:r>
            <a:r>
              <a:rPr lang="en-GB" dirty="0"/>
              <a:t> coordinate system.</a:t>
            </a:r>
          </a:p>
          <a:p>
            <a:endParaRPr lang="en-GB" dirty="0"/>
          </a:p>
          <a:p>
            <a:r>
              <a:rPr lang="en-GB" dirty="0"/>
              <a:t>The generic scattering calculator allows the polarisation vector to have any orientation relative to the beamline.</a:t>
            </a:r>
          </a:p>
        </p:txBody>
      </p:sp>
      <p:sp>
        <p:nvSpPr>
          <p:cNvPr id="4" name="Slide Number Placeholder 3"/>
          <p:cNvSpPr>
            <a:spLocks noGrp="1"/>
          </p:cNvSpPr>
          <p:nvPr>
            <p:ph type="sldNum" sz="quarter" idx="5"/>
          </p:nvPr>
        </p:nvSpPr>
        <p:spPr/>
        <p:txBody>
          <a:bodyPr/>
          <a:lstStyle/>
          <a:p>
            <a:fld id="{0BC3574F-F3FC-4E65-B35F-97DB87C4AF12}" type="slidenum">
              <a:rPr lang="en-GB" smtClean="0"/>
              <a:t>3</a:t>
            </a:fld>
            <a:endParaRPr lang="en-GB" dirty="0"/>
          </a:p>
        </p:txBody>
      </p:sp>
    </p:spTree>
    <p:extLst>
      <p:ext uri="{BB962C8B-B14F-4D97-AF65-F5344CB8AC3E}">
        <p14:creationId xmlns:p14="http://schemas.microsoft.com/office/powerpoint/2010/main" val="348887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example consider a sphere. With purely nuclear scattering we get the expected circularly symmetric pattern. If we introduce a symmetry breaking magnetisation, aligned perpendicularly to the beam – we also gain an angular anisotropy in the scattering pattern.</a:t>
            </a:r>
          </a:p>
        </p:txBody>
      </p:sp>
      <p:sp>
        <p:nvSpPr>
          <p:cNvPr id="4" name="Slide Number Placeholder 3"/>
          <p:cNvSpPr>
            <a:spLocks noGrp="1"/>
          </p:cNvSpPr>
          <p:nvPr>
            <p:ph type="sldNum" sz="quarter" idx="5"/>
          </p:nvPr>
        </p:nvSpPr>
        <p:spPr/>
        <p:txBody>
          <a:bodyPr/>
          <a:lstStyle/>
          <a:p>
            <a:fld id="{0BC3574F-F3FC-4E65-B35F-97DB87C4AF12}" type="slidenum">
              <a:rPr lang="en-GB" smtClean="0"/>
              <a:t>4</a:t>
            </a:fld>
            <a:endParaRPr lang="en-GB" dirty="0"/>
          </a:p>
        </p:txBody>
      </p:sp>
    </p:spTree>
    <p:extLst>
      <p:ext uri="{BB962C8B-B14F-4D97-AF65-F5344CB8AC3E}">
        <p14:creationId xmlns:p14="http://schemas.microsoft.com/office/powerpoint/2010/main" val="1278962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have a sample, and we know (or can estimate) it’s scattering length densities, we should be able to calculate the expected scattering intensity pattern.</a:t>
            </a:r>
          </a:p>
          <a:p>
            <a:endParaRPr lang="en-GB" dirty="0"/>
          </a:p>
          <a:p>
            <a:endParaRPr lang="en-GB" dirty="0"/>
          </a:p>
          <a:p>
            <a:r>
              <a:rPr lang="en-GB" dirty="0"/>
              <a:t>The generic scattering calculator is a GUI interface in Sasview (located in the tools menu) which allows these intensities to be easily calculated and displayed.</a:t>
            </a:r>
          </a:p>
          <a:p>
            <a:endParaRPr lang="en-GB" dirty="0"/>
          </a:p>
          <a:p>
            <a:r>
              <a:rPr lang="en-GB" dirty="0"/>
              <a:t>It uses the python backend to perform the scattering calculations.</a:t>
            </a:r>
          </a:p>
          <a:p>
            <a:endParaRPr lang="en-GB" dirty="0"/>
          </a:p>
          <a:p>
            <a:endParaRPr lang="en-GB" dirty="0"/>
          </a:p>
          <a:p>
            <a:r>
              <a:rPr lang="en-GB" dirty="0"/>
              <a:t>The output is displayed both as an image, and moved to the Sasview data explorer where it can be compared with standard models or other data.</a:t>
            </a:r>
          </a:p>
          <a:p>
            <a:endParaRPr lang="en-GB" dirty="0"/>
          </a:p>
          <a:p>
            <a:endParaRPr lang="en-GB" dirty="0"/>
          </a:p>
          <a:p>
            <a:r>
              <a:rPr lang="en-GB" dirty="0"/>
              <a:t>For more complex operations user written python scripts can interface with the backend to produce results the GUI could not (an example of this to calculate orientational averages is shown later)</a:t>
            </a:r>
          </a:p>
          <a:p>
            <a:endParaRPr lang="en-GB" dirty="0"/>
          </a:p>
        </p:txBody>
      </p:sp>
      <p:sp>
        <p:nvSpPr>
          <p:cNvPr id="4" name="Slide Number Placeholder 3"/>
          <p:cNvSpPr>
            <a:spLocks noGrp="1"/>
          </p:cNvSpPr>
          <p:nvPr>
            <p:ph type="sldNum" sz="quarter" idx="5"/>
          </p:nvPr>
        </p:nvSpPr>
        <p:spPr/>
        <p:txBody>
          <a:bodyPr/>
          <a:lstStyle/>
          <a:p>
            <a:fld id="{0BC3574F-F3FC-4E65-B35F-97DB87C4AF12}" type="slidenum">
              <a:rPr lang="en-GB" smtClean="0"/>
              <a:t>5</a:t>
            </a:fld>
            <a:endParaRPr lang="en-GB" dirty="0"/>
          </a:p>
        </p:txBody>
      </p:sp>
    </p:spTree>
    <p:extLst>
      <p:ext uri="{BB962C8B-B14F-4D97-AF65-F5344CB8AC3E}">
        <p14:creationId xmlns:p14="http://schemas.microsoft.com/office/powerpoint/2010/main" val="186331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calculator itself uses three different coordinate systems, although for simple cases these can be ignored, as they default to being aligned.</a:t>
            </a:r>
          </a:p>
          <a:p>
            <a:endParaRPr lang="en-GB" dirty="0"/>
          </a:p>
          <a:p>
            <a:r>
              <a:rPr lang="en-GB" dirty="0"/>
              <a:t>The beamline coordinates (upper case) {U, V, W} are static and define the Qx-Qy plane of the beamline.</a:t>
            </a:r>
          </a:p>
          <a:p>
            <a:endParaRPr lang="en-GB" dirty="0"/>
          </a:p>
          <a:p>
            <a:r>
              <a:rPr lang="en-GB" dirty="0"/>
              <a:t>The environment coordinates (lower case) {u, v, w} describe the orientation of the sample environment, and it is within these coordinates that the polarisation vector is set.</a:t>
            </a:r>
          </a:p>
          <a:p>
            <a:endParaRPr lang="en-GB" dirty="0"/>
          </a:p>
          <a:p>
            <a:r>
              <a:rPr lang="en-GB" dirty="0"/>
              <a:t>The sample coordinates {x, y, z} describe the rotation of the sample to the environment. These are very useful if the description of a sample is at a different orientation than that desired (see cylinder example later).</a:t>
            </a:r>
          </a:p>
          <a:p>
            <a:endParaRPr lang="en-GB" dirty="0"/>
          </a:p>
          <a:p>
            <a:r>
              <a:rPr lang="en-GB" dirty="0"/>
              <a:t>These coordinate systems also makes it very easy to perform rocking scans, by rotating the relevant coordinate system in the GUI</a:t>
            </a:r>
          </a:p>
        </p:txBody>
      </p:sp>
      <p:sp>
        <p:nvSpPr>
          <p:cNvPr id="4" name="Slide Number Placeholder 3"/>
          <p:cNvSpPr>
            <a:spLocks noGrp="1"/>
          </p:cNvSpPr>
          <p:nvPr>
            <p:ph type="sldNum" sz="quarter" idx="5"/>
          </p:nvPr>
        </p:nvSpPr>
        <p:spPr/>
        <p:txBody>
          <a:bodyPr/>
          <a:lstStyle/>
          <a:p>
            <a:fld id="{0BC3574F-F3FC-4E65-B35F-97DB87C4AF12}" type="slidenum">
              <a:rPr lang="en-GB" smtClean="0"/>
              <a:t>6</a:t>
            </a:fld>
            <a:endParaRPr lang="en-GB" dirty="0"/>
          </a:p>
        </p:txBody>
      </p:sp>
    </p:spTree>
    <p:extLst>
      <p:ext uri="{BB962C8B-B14F-4D97-AF65-F5344CB8AC3E}">
        <p14:creationId xmlns:p14="http://schemas.microsoft.com/office/powerpoint/2010/main" val="163054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dirty="0"/>
              <a:t>The scattering calculator has several panels which control different aspects of the calculator.</a:t>
            </a:r>
          </a:p>
          <a:p>
            <a:endParaRPr lang="en-GB" dirty="0"/>
          </a:p>
          <a:p>
            <a:r>
              <a:rPr lang="en-GB" dirty="0"/>
              <a:t>The first panel describes the location and type of the data files. Nuclear and magnetic scattering length densities can be loaded from files into the calculator, and enabled or disabled by the checkboxes. The draw button creates a visual representation of the data for the user.</a:t>
            </a:r>
          </a:p>
          <a:p>
            <a:endParaRPr lang="en-GB" dirty="0"/>
          </a:p>
          <a:p>
            <a:r>
              <a:rPr lang="en-GB" dirty="0"/>
              <a:t>The second panel describes the sample itself. The number of pixels or elements is given, and then the average values of the scattering length densities. If no datafile has been enabled for a scattering length density then a constant value can be given by the user which is applied to all pixels or elements.</a:t>
            </a:r>
          </a:p>
          <a:p>
            <a:endParaRPr lang="en-GB" dirty="0"/>
          </a:p>
          <a:p>
            <a:r>
              <a:rPr lang="en-GB" dirty="0"/>
              <a:t>For data in a regular grid the number of nodes describes the number of pixels in each axis, and the stepsize describes the spacing between each pixel. These values can be manually entered if no datafiles have been loaded – providing a very basic set of default data – useful for testing purposes. The draw points button draws the data points without any magnetic arrows – which can slow down the standard draw functionality for larger datasets. The save sld data button allows the current data to be saved into an sld file (a Sasview format) provided it is a rectangular grid.</a:t>
            </a:r>
          </a:p>
          <a:p>
            <a:endParaRPr lang="en-GB" dirty="0"/>
          </a:p>
          <a:p>
            <a:r>
              <a:rPr lang="en-GB" dirty="0"/>
              <a:t>The coordinate systems information allows the user to view and edit the relative orientations of each of the coordinate systems, using yaw, pitch and roll angles. This is useful when a datafile has been created in a specific orientation, and the scattering pattern may be desired at another rotation. The GUI also shows an interactive 3D view of the coordinate systems for reference. The current version shown here contains an implementation in Matplotlib, although this is subject to change in the future.</a:t>
            </a:r>
          </a:p>
          <a:p>
            <a:endParaRPr lang="en-GB" dirty="0"/>
          </a:p>
          <a:p>
            <a:r>
              <a:rPr lang="en-GB" dirty="0"/>
              <a:t>The next panel describes parameters of the sample environment. The total volume is included here because it can be altered by the user to provide a correction factor for the intensity. The four parameters describing the magnetic beamline setup only become editable when a magnetic scattering length density is present – either due to a magnetic datafile or a manually entered value. In </a:t>
            </a:r>
            <a:r>
              <a:rPr lang="en-GB" dirty="0" err="1"/>
              <a:t>Sasview</a:t>
            </a:r>
            <a:r>
              <a:rPr lang="en-GB" dirty="0"/>
              <a:t> the extent of polarisation is described by values which give the fraction of neutrons polarised ‘up’. What has been notated as the ++ cross-section is given here as </a:t>
            </a:r>
            <a:r>
              <a:rPr lang="en-GB" dirty="0" err="1"/>
              <a:t>up_frac_in</a:t>
            </a:r>
            <a:r>
              <a:rPr lang="en-GB" dirty="0"/>
              <a:t> and </a:t>
            </a:r>
            <a:r>
              <a:rPr lang="en-GB" dirty="0" err="1"/>
              <a:t>up_frac_out</a:t>
            </a:r>
            <a:r>
              <a:rPr lang="en-GB" dirty="0"/>
              <a:t> both equal to 0, which will be seen in the examples later.</a:t>
            </a:r>
          </a:p>
          <a:p>
            <a:endParaRPr lang="en-GB" dirty="0"/>
          </a:p>
          <a:p>
            <a:r>
              <a:rPr lang="en-GB" dirty="0"/>
              <a:t>The Q range panel allows the detector settings to be entered – describing the range of Q values and the resolution of the detector. For some types of data – non-magnetic data on a regular grid, Sasview can also calculate the orientational average using the Debye formula, which can be set here.</a:t>
            </a:r>
          </a:p>
          <a:p>
            <a:endParaRPr lang="en-GB" dirty="0"/>
          </a:p>
          <a:p>
            <a:r>
              <a:rPr lang="en-GB" dirty="0"/>
              <a:t>The compute button is used to begin a calculation, and the reset button resets the interface to its initial settings.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0BC3574F-F3FC-4E65-B35F-97DB87C4AF12}" type="slidenum">
              <a:rPr lang="en-GB" smtClean="0"/>
              <a:t>7</a:t>
            </a:fld>
            <a:endParaRPr lang="en-GB" dirty="0"/>
          </a:p>
        </p:txBody>
      </p:sp>
    </p:spTree>
    <p:extLst>
      <p:ext uri="{BB962C8B-B14F-4D97-AF65-F5344CB8AC3E}">
        <p14:creationId xmlns:p14="http://schemas.microsoft.com/office/powerpoint/2010/main" val="3078334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dirty="0"/>
              <a:t>In order to be of use the calculator needs to know the scattering length densities of the sample. The easiest way to specify these is as a regular rectangular grid of pixels, each with a constant nuclear and magnetic scattering length density.</a:t>
            </a:r>
          </a:p>
          <a:p>
            <a:endParaRPr lang="en-GB" dirty="0"/>
          </a:p>
          <a:p>
            <a:r>
              <a:rPr lang="en-GB" dirty="0"/>
              <a:t>This is the data type of the default data in the calculator (primarily useful for testing purposes) and can also be loaded from three different file types.</a:t>
            </a:r>
          </a:p>
          <a:p>
            <a:endParaRPr lang="en-GB" dirty="0"/>
          </a:p>
          <a:p>
            <a:r>
              <a:rPr lang="en-GB" dirty="0"/>
              <a:t>The sld file format is custom for Sasview and allows the real space position of any pixel to be stored, as well as the nuclear and magnetic scattering length densities, and the volume of the pixel. While not strictly enforced by Sasview – all sld files should be a regular rectangular grid of pixels. Irregular grids can be handled by vtk files as discussed later.</a:t>
            </a:r>
          </a:p>
          <a:p>
            <a:endParaRPr lang="en-GB" dirty="0"/>
          </a:p>
          <a:p>
            <a:r>
              <a:rPr lang="en-GB" dirty="0"/>
              <a:t>The OMF format allows only a magnetisation vector to be stored. While the OMF  format allows for irregular grids to be stored, Sasview can only read in regular OMF grids.</a:t>
            </a:r>
          </a:p>
          <a:p>
            <a:endParaRPr lang="en-GB" dirty="0"/>
          </a:p>
          <a:p>
            <a:r>
              <a:rPr lang="en-GB" dirty="0"/>
              <a:t>The PDB file format specifies the position of atoms in space, and each of these is approximated by a pixel of the appropriate volume. Only nuclear scattering length densities are stored</a:t>
            </a:r>
          </a:p>
          <a:p>
            <a:endParaRPr lang="en-GB" dirty="0"/>
          </a:p>
          <a:p>
            <a:r>
              <a:rPr lang="en-GB" dirty="0"/>
              <a:t>Any combination of these files can be loaded as the nuclear and magnetic scattering length density data – provided that they agree on the real space positions of the pixels</a:t>
            </a:r>
          </a:p>
          <a:p>
            <a:endParaRPr lang="en-GB" dirty="0"/>
          </a:p>
        </p:txBody>
      </p:sp>
      <p:sp>
        <p:nvSpPr>
          <p:cNvPr id="4" name="Slide Number Placeholder 3"/>
          <p:cNvSpPr>
            <a:spLocks noGrp="1"/>
          </p:cNvSpPr>
          <p:nvPr>
            <p:ph type="sldNum" sz="quarter" idx="5"/>
          </p:nvPr>
        </p:nvSpPr>
        <p:spPr/>
        <p:txBody>
          <a:bodyPr/>
          <a:lstStyle/>
          <a:p>
            <a:fld id="{0BC3574F-F3FC-4E65-B35F-97DB87C4AF12}" type="slidenum">
              <a:rPr lang="en-GB" smtClean="0"/>
              <a:t>8</a:t>
            </a:fld>
            <a:endParaRPr lang="en-GB" dirty="0"/>
          </a:p>
        </p:txBody>
      </p:sp>
    </p:spTree>
    <p:extLst>
      <p:ext uri="{BB962C8B-B14F-4D97-AF65-F5344CB8AC3E}">
        <p14:creationId xmlns:p14="http://schemas.microsoft.com/office/powerpoint/2010/main" val="1466506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simple example of the calculator we can use the default data – which describes a 60x60x60 angstrom cube as 10x10x10 pixels. This default is useful for testing the functionality of the calculator and confirming that it conforms to analytical results.</a:t>
            </a:r>
          </a:p>
          <a:p>
            <a:endParaRPr lang="en-GB" dirty="0"/>
          </a:p>
          <a:p>
            <a:r>
              <a:rPr lang="en-GB" dirty="0"/>
              <a:t>Pressing calculate produces the expected 2D pattern, which can be compared to the analytical result produced by the fitting calculator.</a:t>
            </a:r>
          </a:p>
          <a:p>
            <a:endParaRPr lang="en-GB" dirty="0"/>
          </a:p>
        </p:txBody>
      </p:sp>
      <p:sp>
        <p:nvSpPr>
          <p:cNvPr id="4" name="Slide Number Placeholder 3"/>
          <p:cNvSpPr>
            <a:spLocks noGrp="1"/>
          </p:cNvSpPr>
          <p:nvPr>
            <p:ph type="sldNum" sz="quarter" idx="5"/>
          </p:nvPr>
        </p:nvSpPr>
        <p:spPr/>
        <p:txBody>
          <a:bodyPr/>
          <a:lstStyle/>
          <a:p>
            <a:fld id="{0BC3574F-F3FC-4E65-B35F-97DB87C4AF12}" type="slidenum">
              <a:rPr lang="en-GB" smtClean="0"/>
              <a:t>9</a:t>
            </a:fld>
            <a:endParaRPr lang="en-GB" dirty="0"/>
          </a:p>
        </p:txBody>
      </p:sp>
    </p:spTree>
    <p:extLst>
      <p:ext uri="{BB962C8B-B14F-4D97-AF65-F5344CB8AC3E}">
        <p14:creationId xmlns:p14="http://schemas.microsoft.com/office/powerpoint/2010/main" val="149800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A983-4A1E-4CBB-817B-14EB24FFB2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4F2A2BB-162C-4536-8B7A-9C4FB50226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9F21A68-7CED-4EFC-86D2-1832C0A37AF5}"/>
              </a:ext>
            </a:extLst>
          </p:cNvPr>
          <p:cNvSpPr>
            <a:spLocks noGrp="1"/>
          </p:cNvSpPr>
          <p:nvPr>
            <p:ph type="dt" sz="half" idx="10"/>
          </p:nvPr>
        </p:nvSpPr>
        <p:spPr/>
        <p:txBody>
          <a:bodyPr/>
          <a:lstStyle/>
          <a:p>
            <a:fld id="{54D69E72-1AD1-4E04-87A2-1B6E33531D34}" type="datetimeFigureOut">
              <a:rPr lang="en-GB" smtClean="0"/>
              <a:t>20/09/2021</a:t>
            </a:fld>
            <a:endParaRPr lang="en-GB" dirty="0"/>
          </a:p>
        </p:txBody>
      </p:sp>
      <p:sp>
        <p:nvSpPr>
          <p:cNvPr id="5" name="Footer Placeholder 4">
            <a:extLst>
              <a:ext uri="{FF2B5EF4-FFF2-40B4-BE49-F238E27FC236}">
                <a16:creationId xmlns:a16="http://schemas.microsoft.com/office/drawing/2014/main" id="{86CC9ACD-A5BC-426D-A40C-E9C7A69D17D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9EDD3F8-E9C2-47A6-9B29-D10CC0D3458D}"/>
              </a:ext>
            </a:extLst>
          </p:cNvPr>
          <p:cNvSpPr>
            <a:spLocks noGrp="1"/>
          </p:cNvSpPr>
          <p:nvPr>
            <p:ph type="sldNum" sz="quarter" idx="12"/>
          </p:nvPr>
        </p:nvSpPr>
        <p:spPr/>
        <p:txBody>
          <a:bodyPr/>
          <a:lstStyle/>
          <a:p>
            <a:fld id="{779DB46D-AFC1-4966-8C6D-B05C818C628A}" type="slidenum">
              <a:rPr lang="en-GB" smtClean="0"/>
              <a:t>‹#›</a:t>
            </a:fld>
            <a:endParaRPr lang="en-GB" dirty="0"/>
          </a:p>
        </p:txBody>
      </p:sp>
    </p:spTree>
    <p:extLst>
      <p:ext uri="{BB962C8B-B14F-4D97-AF65-F5344CB8AC3E}">
        <p14:creationId xmlns:p14="http://schemas.microsoft.com/office/powerpoint/2010/main" val="150943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210B-9E5B-4EB0-B415-B14152AC103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DA6DA0E-0E52-46A8-BF20-2E01A3EBE6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DF4537-FFFC-4033-A865-E1A5A3F0F5BB}"/>
              </a:ext>
            </a:extLst>
          </p:cNvPr>
          <p:cNvSpPr>
            <a:spLocks noGrp="1"/>
          </p:cNvSpPr>
          <p:nvPr>
            <p:ph type="dt" sz="half" idx="10"/>
          </p:nvPr>
        </p:nvSpPr>
        <p:spPr/>
        <p:txBody>
          <a:bodyPr/>
          <a:lstStyle/>
          <a:p>
            <a:fld id="{54D69E72-1AD1-4E04-87A2-1B6E33531D34}" type="datetimeFigureOut">
              <a:rPr lang="en-GB" smtClean="0"/>
              <a:t>20/09/2021</a:t>
            </a:fld>
            <a:endParaRPr lang="en-GB" dirty="0"/>
          </a:p>
        </p:txBody>
      </p:sp>
      <p:sp>
        <p:nvSpPr>
          <p:cNvPr id="5" name="Footer Placeholder 4">
            <a:extLst>
              <a:ext uri="{FF2B5EF4-FFF2-40B4-BE49-F238E27FC236}">
                <a16:creationId xmlns:a16="http://schemas.microsoft.com/office/drawing/2014/main" id="{F1D32904-8E44-4A65-8505-63311729A8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226C2F7-325E-4741-8FF4-5B246AD8F844}"/>
              </a:ext>
            </a:extLst>
          </p:cNvPr>
          <p:cNvSpPr>
            <a:spLocks noGrp="1"/>
          </p:cNvSpPr>
          <p:nvPr>
            <p:ph type="sldNum" sz="quarter" idx="12"/>
          </p:nvPr>
        </p:nvSpPr>
        <p:spPr/>
        <p:txBody>
          <a:bodyPr/>
          <a:lstStyle/>
          <a:p>
            <a:fld id="{779DB46D-AFC1-4966-8C6D-B05C818C628A}" type="slidenum">
              <a:rPr lang="en-GB" smtClean="0"/>
              <a:t>‹#›</a:t>
            </a:fld>
            <a:endParaRPr lang="en-GB" dirty="0"/>
          </a:p>
        </p:txBody>
      </p:sp>
    </p:spTree>
    <p:extLst>
      <p:ext uri="{BB962C8B-B14F-4D97-AF65-F5344CB8AC3E}">
        <p14:creationId xmlns:p14="http://schemas.microsoft.com/office/powerpoint/2010/main" val="4008738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F91F07-40E4-4C38-9C7F-B72BA6370B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A98EC6F-B77A-4FCF-8F2A-56123DF0DA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3A09D5-5FF6-486C-9AAC-E67682F9BB8C}"/>
              </a:ext>
            </a:extLst>
          </p:cNvPr>
          <p:cNvSpPr>
            <a:spLocks noGrp="1"/>
          </p:cNvSpPr>
          <p:nvPr>
            <p:ph type="dt" sz="half" idx="10"/>
          </p:nvPr>
        </p:nvSpPr>
        <p:spPr/>
        <p:txBody>
          <a:bodyPr/>
          <a:lstStyle/>
          <a:p>
            <a:fld id="{54D69E72-1AD1-4E04-87A2-1B6E33531D34}" type="datetimeFigureOut">
              <a:rPr lang="en-GB" smtClean="0"/>
              <a:t>20/09/2021</a:t>
            </a:fld>
            <a:endParaRPr lang="en-GB" dirty="0"/>
          </a:p>
        </p:txBody>
      </p:sp>
      <p:sp>
        <p:nvSpPr>
          <p:cNvPr id="5" name="Footer Placeholder 4">
            <a:extLst>
              <a:ext uri="{FF2B5EF4-FFF2-40B4-BE49-F238E27FC236}">
                <a16:creationId xmlns:a16="http://schemas.microsoft.com/office/drawing/2014/main" id="{8735B56E-51BF-4ED2-8D9E-64B0A88596B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59CBDF5-DDF1-4262-B5AE-332A9AFF23F3}"/>
              </a:ext>
            </a:extLst>
          </p:cNvPr>
          <p:cNvSpPr>
            <a:spLocks noGrp="1"/>
          </p:cNvSpPr>
          <p:nvPr>
            <p:ph type="sldNum" sz="quarter" idx="12"/>
          </p:nvPr>
        </p:nvSpPr>
        <p:spPr/>
        <p:txBody>
          <a:bodyPr/>
          <a:lstStyle/>
          <a:p>
            <a:fld id="{779DB46D-AFC1-4966-8C6D-B05C818C628A}" type="slidenum">
              <a:rPr lang="en-GB" smtClean="0"/>
              <a:t>‹#›</a:t>
            </a:fld>
            <a:endParaRPr lang="en-GB" dirty="0"/>
          </a:p>
        </p:txBody>
      </p:sp>
    </p:spTree>
    <p:extLst>
      <p:ext uri="{BB962C8B-B14F-4D97-AF65-F5344CB8AC3E}">
        <p14:creationId xmlns:p14="http://schemas.microsoft.com/office/powerpoint/2010/main" val="2354057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1650-5CD3-411F-B338-3862F2484B3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A680C1-481E-4D79-8A22-254822F837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9CF465-EF88-44BC-92FD-EE4AF319C615}"/>
              </a:ext>
            </a:extLst>
          </p:cNvPr>
          <p:cNvSpPr>
            <a:spLocks noGrp="1"/>
          </p:cNvSpPr>
          <p:nvPr>
            <p:ph type="dt" sz="half" idx="10"/>
          </p:nvPr>
        </p:nvSpPr>
        <p:spPr/>
        <p:txBody>
          <a:bodyPr/>
          <a:lstStyle/>
          <a:p>
            <a:fld id="{54D69E72-1AD1-4E04-87A2-1B6E33531D34}" type="datetimeFigureOut">
              <a:rPr lang="en-GB" smtClean="0"/>
              <a:t>20/09/2021</a:t>
            </a:fld>
            <a:endParaRPr lang="en-GB" dirty="0"/>
          </a:p>
        </p:txBody>
      </p:sp>
      <p:sp>
        <p:nvSpPr>
          <p:cNvPr id="5" name="Footer Placeholder 4">
            <a:extLst>
              <a:ext uri="{FF2B5EF4-FFF2-40B4-BE49-F238E27FC236}">
                <a16:creationId xmlns:a16="http://schemas.microsoft.com/office/drawing/2014/main" id="{3DD58DB0-CFED-445F-875D-3AEBB2BBD8A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F8E6D45-F648-47D0-B4A1-2DCB2D695F9F}"/>
              </a:ext>
            </a:extLst>
          </p:cNvPr>
          <p:cNvSpPr>
            <a:spLocks noGrp="1"/>
          </p:cNvSpPr>
          <p:nvPr>
            <p:ph type="sldNum" sz="quarter" idx="12"/>
          </p:nvPr>
        </p:nvSpPr>
        <p:spPr/>
        <p:txBody>
          <a:bodyPr/>
          <a:lstStyle/>
          <a:p>
            <a:fld id="{779DB46D-AFC1-4966-8C6D-B05C818C628A}" type="slidenum">
              <a:rPr lang="en-GB" smtClean="0"/>
              <a:t>‹#›</a:t>
            </a:fld>
            <a:endParaRPr lang="en-GB" dirty="0"/>
          </a:p>
        </p:txBody>
      </p:sp>
    </p:spTree>
    <p:extLst>
      <p:ext uri="{BB962C8B-B14F-4D97-AF65-F5344CB8AC3E}">
        <p14:creationId xmlns:p14="http://schemas.microsoft.com/office/powerpoint/2010/main" val="80582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2CB1-A346-4163-BB9A-41B18EE7AF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D228C12-48E4-494E-A827-CA94EA69BD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411F78-7D91-4C8D-96B8-A716F780640F}"/>
              </a:ext>
            </a:extLst>
          </p:cNvPr>
          <p:cNvSpPr>
            <a:spLocks noGrp="1"/>
          </p:cNvSpPr>
          <p:nvPr>
            <p:ph type="dt" sz="half" idx="10"/>
          </p:nvPr>
        </p:nvSpPr>
        <p:spPr/>
        <p:txBody>
          <a:bodyPr/>
          <a:lstStyle/>
          <a:p>
            <a:fld id="{54D69E72-1AD1-4E04-87A2-1B6E33531D34}" type="datetimeFigureOut">
              <a:rPr lang="en-GB" smtClean="0"/>
              <a:t>20/09/2021</a:t>
            </a:fld>
            <a:endParaRPr lang="en-GB" dirty="0"/>
          </a:p>
        </p:txBody>
      </p:sp>
      <p:sp>
        <p:nvSpPr>
          <p:cNvPr id="5" name="Footer Placeholder 4">
            <a:extLst>
              <a:ext uri="{FF2B5EF4-FFF2-40B4-BE49-F238E27FC236}">
                <a16:creationId xmlns:a16="http://schemas.microsoft.com/office/drawing/2014/main" id="{9F73575E-2ED0-4E6B-9F17-84F18BB373C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B28B6BC-0A27-42A6-99DB-EB615D95DC5A}"/>
              </a:ext>
            </a:extLst>
          </p:cNvPr>
          <p:cNvSpPr>
            <a:spLocks noGrp="1"/>
          </p:cNvSpPr>
          <p:nvPr>
            <p:ph type="sldNum" sz="quarter" idx="12"/>
          </p:nvPr>
        </p:nvSpPr>
        <p:spPr/>
        <p:txBody>
          <a:bodyPr/>
          <a:lstStyle/>
          <a:p>
            <a:fld id="{779DB46D-AFC1-4966-8C6D-B05C818C628A}" type="slidenum">
              <a:rPr lang="en-GB" smtClean="0"/>
              <a:t>‹#›</a:t>
            </a:fld>
            <a:endParaRPr lang="en-GB" dirty="0"/>
          </a:p>
        </p:txBody>
      </p:sp>
    </p:spTree>
    <p:extLst>
      <p:ext uri="{BB962C8B-B14F-4D97-AF65-F5344CB8AC3E}">
        <p14:creationId xmlns:p14="http://schemas.microsoft.com/office/powerpoint/2010/main" val="1507378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3B6D-61F1-4D5B-BFD6-1B9CE54EFC2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32FF020-9114-47BC-A171-77A74B1857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36768AA-A226-41D8-A4B0-E7AEC841B5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BA60A0D-147C-4348-9D82-DEBBCDFEE938}"/>
              </a:ext>
            </a:extLst>
          </p:cNvPr>
          <p:cNvSpPr>
            <a:spLocks noGrp="1"/>
          </p:cNvSpPr>
          <p:nvPr>
            <p:ph type="dt" sz="half" idx="10"/>
          </p:nvPr>
        </p:nvSpPr>
        <p:spPr/>
        <p:txBody>
          <a:bodyPr/>
          <a:lstStyle/>
          <a:p>
            <a:fld id="{54D69E72-1AD1-4E04-87A2-1B6E33531D34}" type="datetimeFigureOut">
              <a:rPr lang="en-GB" smtClean="0"/>
              <a:t>20/09/2021</a:t>
            </a:fld>
            <a:endParaRPr lang="en-GB" dirty="0"/>
          </a:p>
        </p:txBody>
      </p:sp>
      <p:sp>
        <p:nvSpPr>
          <p:cNvPr id="6" name="Footer Placeholder 5">
            <a:extLst>
              <a:ext uri="{FF2B5EF4-FFF2-40B4-BE49-F238E27FC236}">
                <a16:creationId xmlns:a16="http://schemas.microsoft.com/office/drawing/2014/main" id="{FF65680E-8944-4E16-9302-5643B2969A6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26076B0-8DC7-4F0A-8BCD-D5205E1F9B12}"/>
              </a:ext>
            </a:extLst>
          </p:cNvPr>
          <p:cNvSpPr>
            <a:spLocks noGrp="1"/>
          </p:cNvSpPr>
          <p:nvPr>
            <p:ph type="sldNum" sz="quarter" idx="12"/>
          </p:nvPr>
        </p:nvSpPr>
        <p:spPr/>
        <p:txBody>
          <a:bodyPr/>
          <a:lstStyle/>
          <a:p>
            <a:fld id="{779DB46D-AFC1-4966-8C6D-B05C818C628A}" type="slidenum">
              <a:rPr lang="en-GB" smtClean="0"/>
              <a:t>‹#›</a:t>
            </a:fld>
            <a:endParaRPr lang="en-GB" dirty="0"/>
          </a:p>
        </p:txBody>
      </p:sp>
    </p:spTree>
    <p:extLst>
      <p:ext uri="{BB962C8B-B14F-4D97-AF65-F5344CB8AC3E}">
        <p14:creationId xmlns:p14="http://schemas.microsoft.com/office/powerpoint/2010/main" val="3682209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CEC39-0839-4E10-BCB8-773F8CD7348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01E2EA-66B0-455C-A88B-ACC4EBAC30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A2CF24-76EF-4EC4-8A37-87D51563C5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FF1EFC2-0C01-4DC9-A128-35C9444D79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7AB355-E089-450D-B318-1393106E2E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BCB25BA-5761-4364-9D29-EFDA5D5EDBAB}"/>
              </a:ext>
            </a:extLst>
          </p:cNvPr>
          <p:cNvSpPr>
            <a:spLocks noGrp="1"/>
          </p:cNvSpPr>
          <p:nvPr>
            <p:ph type="dt" sz="half" idx="10"/>
          </p:nvPr>
        </p:nvSpPr>
        <p:spPr/>
        <p:txBody>
          <a:bodyPr/>
          <a:lstStyle/>
          <a:p>
            <a:fld id="{54D69E72-1AD1-4E04-87A2-1B6E33531D34}" type="datetimeFigureOut">
              <a:rPr lang="en-GB" smtClean="0"/>
              <a:t>20/09/2021</a:t>
            </a:fld>
            <a:endParaRPr lang="en-GB" dirty="0"/>
          </a:p>
        </p:txBody>
      </p:sp>
      <p:sp>
        <p:nvSpPr>
          <p:cNvPr id="8" name="Footer Placeholder 7">
            <a:extLst>
              <a:ext uri="{FF2B5EF4-FFF2-40B4-BE49-F238E27FC236}">
                <a16:creationId xmlns:a16="http://schemas.microsoft.com/office/drawing/2014/main" id="{4608A97B-3B7B-4E55-A9FE-9E8E6A9E3243}"/>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BEF66FB0-55C7-4446-81FA-23C493751156}"/>
              </a:ext>
            </a:extLst>
          </p:cNvPr>
          <p:cNvSpPr>
            <a:spLocks noGrp="1"/>
          </p:cNvSpPr>
          <p:nvPr>
            <p:ph type="sldNum" sz="quarter" idx="12"/>
          </p:nvPr>
        </p:nvSpPr>
        <p:spPr/>
        <p:txBody>
          <a:bodyPr/>
          <a:lstStyle/>
          <a:p>
            <a:fld id="{779DB46D-AFC1-4966-8C6D-B05C818C628A}" type="slidenum">
              <a:rPr lang="en-GB" smtClean="0"/>
              <a:t>‹#›</a:t>
            </a:fld>
            <a:endParaRPr lang="en-GB" dirty="0"/>
          </a:p>
        </p:txBody>
      </p:sp>
    </p:spTree>
    <p:extLst>
      <p:ext uri="{BB962C8B-B14F-4D97-AF65-F5344CB8AC3E}">
        <p14:creationId xmlns:p14="http://schemas.microsoft.com/office/powerpoint/2010/main" val="206832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732C-5BC6-450A-B842-57660F2EFB3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B69538E-EB72-49D8-9CE6-4D41A8992ABC}"/>
              </a:ext>
            </a:extLst>
          </p:cNvPr>
          <p:cNvSpPr>
            <a:spLocks noGrp="1"/>
          </p:cNvSpPr>
          <p:nvPr>
            <p:ph type="dt" sz="half" idx="10"/>
          </p:nvPr>
        </p:nvSpPr>
        <p:spPr/>
        <p:txBody>
          <a:bodyPr/>
          <a:lstStyle/>
          <a:p>
            <a:fld id="{54D69E72-1AD1-4E04-87A2-1B6E33531D34}" type="datetimeFigureOut">
              <a:rPr lang="en-GB" smtClean="0"/>
              <a:t>20/09/2021</a:t>
            </a:fld>
            <a:endParaRPr lang="en-GB" dirty="0"/>
          </a:p>
        </p:txBody>
      </p:sp>
      <p:sp>
        <p:nvSpPr>
          <p:cNvPr id="4" name="Footer Placeholder 3">
            <a:extLst>
              <a:ext uri="{FF2B5EF4-FFF2-40B4-BE49-F238E27FC236}">
                <a16:creationId xmlns:a16="http://schemas.microsoft.com/office/drawing/2014/main" id="{A1F55713-0011-4E5D-BC90-F2741071439E}"/>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684FE1E6-BB07-48C3-8CBA-A9027E468A23}"/>
              </a:ext>
            </a:extLst>
          </p:cNvPr>
          <p:cNvSpPr>
            <a:spLocks noGrp="1"/>
          </p:cNvSpPr>
          <p:nvPr>
            <p:ph type="sldNum" sz="quarter" idx="12"/>
          </p:nvPr>
        </p:nvSpPr>
        <p:spPr/>
        <p:txBody>
          <a:bodyPr/>
          <a:lstStyle/>
          <a:p>
            <a:fld id="{779DB46D-AFC1-4966-8C6D-B05C818C628A}" type="slidenum">
              <a:rPr lang="en-GB" smtClean="0"/>
              <a:t>‹#›</a:t>
            </a:fld>
            <a:endParaRPr lang="en-GB" dirty="0"/>
          </a:p>
        </p:txBody>
      </p:sp>
    </p:spTree>
    <p:extLst>
      <p:ext uri="{BB962C8B-B14F-4D97-AF65-F5344CB8AC3E}">
        <p14:creationId xmlns:p14="http://schemas.microsoft.com/office/powerpoint/2010/main" val="3636905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021387-D8C9-42CE-8A70-402534B97E06}"/>
              </a:ext>
            </a:extLst>
          </p:cNvPr>
          <p:cNvSpPr>
            <a:spLocks noGrp="1"/>
          </p:cNvSpPr>
          <p:nvPr>
            <p:ph type="dt" sz="half" idx="10"/>
          </p:nvPr>
        </p:nvSpPr>
        <p:spPr/>
        <p:txBody>
          <a:bodyPr/>
          <a:lstStyle/>
          <a:p>
            <a:fld id="{54D69E72-1AD1-4E04-87A2-1B6E33531D34}" type="datetimeFigureOut">
              <a:rPr lang="en-GB" smtClean="0"/>
              <a:t>20/09/2021</a:t>
            </a:fld>
            <a:endParaRPr lang="en-GB" dirty="0"/>
          </a:p>
        </p:txBody>
      </p:sp>
      <p:sp>
        <p:nvSpPr>
          <p:cNvPr id="3" name="Footer Placeholder 2">
            <a:extLst>
              <a:ext uri="{FF2B5EF4-FFF2-40B4-BE49-F238E27FC236}">
                <a16:creationId xmlns:a16="http://schemas.microsoft.com/office/drawing/2014/main" id="{62A3E66C-F438-49AB-B412-6C79BD79FF60}"/>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6C46ED6-231F-43A2-8B7E-789C8FC44FAA}"/>
              </a:ext>
            </a:extLst>
          </p:cNvPr>
          <p:cNvSpPr>
            <a:spLocks noGrp="1"/>
          </p:cNvSpPr>
          <p:nvPr>
            <p:ph type="sldNum" sz="quarter" idx="12"/>
          </p:nvPr>
        </p:nvSpPr>
        <p:spPr/>
        <p:txBody>
          <a:bodyPr/>
          <a:lstStyle/>
          <a:p>
            <a:fld id="{779DB46D-AFC1-4966-8C6D-B05C818C628A}" type="slidenum">
              <a:rPr lang="en-GB" smtClean="0"/>
              <a:t>‹#›</a:t>
            </a:fld>
            <a:endParaRPr lang="en-GB" dirty="0"/>
          </a:p>
        </p:txBody>
      </p:sp>
    </p:spTree>
    <p:extLst>
      <p:ext uri="{BB962C8B-B14F-4D97-AF65-F5344CB8AC3E}">
        <p14:creationId xmlns:p14="http://schemas.microsoft.com/office/powerpoint/2010/main" val="259208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E2A8-4A04-45F9-ABAD-8DA305E06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E746A3-7060-421B-B406-9E8F2E2084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237DA13-F12A-4E61-9165-F49737B45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C929E-4750-4121-9A87-2F120967E6D0}"/>
              </a:ext>
            </a:extLst>
          </p:cNvPr>
          <p:cNvSpPr>
            <a:spLocks noGrp="1"/>
          </p:cNvSpPr>
          <p:nvPr>
            <p:ph type="dt" sz="half" idx="10"/>
          </p:nvPr>
        </p:nvSpPr>
        <p:spPr/>
        <p:txBody>
          <a:bodyPr/>
          <a:lstStyle/>
          <a:p>
            <a:fld id="{54D69E72-1AD1-4E04-87A2-1B6E33531D34}" type="datetimeFigureOut">
              <a:rPr lang="en-GB" smtClean="0"/>
              <a:t>20/09/2021</a:t>
            </a:fld>
            <a:endParaRPr lang="en-GB" dirty="0"/>
          </a:p>
        </p:txBody>
      </p:sp>
      <p:sp>
        <p:nvSpPr>
          <p:cNvPr id="6" name="Footer Placeholder 5">
            <a:extLst>
              <a:ext uri="{FF2B5EF4-FFF2-40B4-BE49-F238E27FC236}">
                <a16:creationId xmlns:a16="http://schemas.microsoft.com/office/drawing/2014/main" id="{FDD54DBB-0D29-446B-A454-D166FC9BBE64}"/>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A458367-75AF-4FEF-976D-6D01E4AED6C5}"/>
              </a:ext>
            </a:extLst>
          </p:cNvPr>
          <p:cNvSpPr>
            <a:spLocks noGrp="1"/>
          </p:cNvSpPr>
          <p:nvPr>
            <p:ph type="sldNum" sz="quarter" idx="12"/>
          </p:nvPr>
        </p:nvSpPr>
        <p:spPr/>
        <p:txBody>
          <a:bodyPr/>
          <a:lstStyle/>
          <a:p>
            <a:fld id="{779DB46D-AFC1-4966-8C6D-B05C818C628A}" type="slidenum">
              <a:rPr lang="en-GB" smtClean="0"/>
              <a:t>‹#›</a:t>
            </a:fld>
            <a:endParaRPr lang="en-GB" dirty="0"/>
          </a:p>
        </p:txBody>
      </p:sp>
    </p:spTree>
    <p:extLst>
      <p:ext uri="{BB962C8B-B14F-4D97-AF65-F5344CB8AC3E}">
        <p14:creationId xmlns:p14="http://schemas.microsoft.com/office/powerpoint/2010/main" val="3106678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0A4F-1027-4476-8559-ADA8E346C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0748F24-D6A1-407F-B522-FC00FE5BA0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94D79E84-89AD-4616-9596-1C920DF20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04DB6A-03F9-48F9-BF39-2FB33F1D0CA6}"/>
              </a:ext>
            </a:extLst>
          </p:cNvPr>
          <p:cNvSpPr>
            <a:spLocks noGrp="1"/>
          </p:cNvSpPr>
          <p:nvPr>
            <p:ph type="dt" sz="half" idx="10"/>
          </p:nvPr>
        </p:nvSpPr>
        <p:spPr/>
        <p:txBody>
          <a:bodyPr/>
          <a:lstStyle/>
          <a:p>
            <a:fld id="{54D69E72-1AD1-4E04-87A2-1B6E33531D34}" type="datetimeFigureOut">
              <a:rPr lang="en-GB" smtClean="0"/>
              <a:t>20/09/2021</a:t>
            </a:fld>
            <a:endParaRPr lang="en-GB" dirty="0"/>
          </a:p>
        </p:txBody>
      </p:sp>
      <p:sp>
        <p:nvSpPr>
          <p:cNvPr id="6" name="Footer Placeholder 5">
            <a:extLst>
              <a:ext uri="{FF2B5EF4-FFF2-40B4-BE49-F238E27FC236}">
                <a16:creationId xmlns:a16="http://schemas.microsoft.com/office/drawing/2014/main" id="{8976D30A-6BE3-459A-8CA0-32679961078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8FA1C47-022B-4AD2-B17A-EFFDD981D34A}"/>
              </a:ext>
            </a:extLst>
          </p:cNvPr>
          <p:cNvSpPr>
            <a:spLocks noGrp="1"/>
          </p:cNvSpPr>
          <p:nvPr>
            <p:ph type="sldNum" sz="quarter" idx="12"/>
          </p:nvPr>
        </p:nvSpPr>
        <p:spPr/>
        <p:txBody>
          <a:bodyPr/>
          <a:lstStyle/>
          <a:p>
            <a:fld id="{779DB46D-AFC1-4966-8C6D-B05C818C628A}" type="slidenum">
              <a:rPr lang="en-GB" smtClean="0"/>
              <a:t>‹#›</a:t>
            </a:fld>
            <a:endParaRPr lang="en-GB" dirty="0"/>
          </a:p>
        </p:txBody>
      </p:sp>
    </p:spTree>
    <p:extLst>
      <p:ext uri="{BB962C8B-B14F-4D97-AF65-F5344CB8AC3E}">
        <p14:creationId xmlns:p14="http://schemas.microsoft.com/office/powerpoint/2010/main" val="17784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447374-068A-407B-A57A-1BBAD7AB4B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63E06C8-88B0-445B-AC36-5F491E8EA3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6D7324-0323-46AB-87D2-B52346FC40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69E72-1AD1-4E04-87A2-1B6E33531D34}" type="datetimeFigureOut">
              <a:rPr lang="en-GB" smtClean="0"/>
              <a:t>20/09/2021</a:t>
            </a:fld>
            <a:endParaRPr lang="en-GB" dirty="0"/>
          </a:p>
        </p:txBody>
      </p:sp>
      <p:sp>
        <p:nvSpPr>
          <p:cNvPr id="5" name="Footer Placeholder 4">
            <a:extLst>
              <a:ext uri="{FF2B5EF4-FFF2-40B4-BE49-F238E27FC236}">
                <a16:creationId xmlns:a16="http://schemas.microsoft.com/office/drawing/2014/main" id="{54B7A24A-9CCE-43D5-A984-3471FC6D9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D1CC5F6F-9476-4F13-9FC3-C7D900C91A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DB46D-AFC1-4966-8C6D-B05C818C628A}" type="slidenum">
              <a:rPr lang="en-GB" smtClean="0"/>
              <a:t>‹#›</a:t>
            </a:fld>
            <a:endParaRPr lang="en-GB" dirty="0"/>
          </a:p>
        </p:txBody>
      </p:sp>
    </p:spTree>
    <p:extLst>
      <p:ext uri="{BB962C8B-B14F-4D97-AF65-F5344CB8AC3E}">
        <p14:creationId xmlns:p14="http://schemas.microsoft.com/office/powerpoint/2010/main" val="1299014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1.tmp"/></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1.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1.tmp"/></Relationships>
</file>

<file path=ppt/slides/_rels/slide16.xml.rels><?xml version="1.0" encoding="UTF-8" standalone="yes"?>
<Relationships xmlns="http://schemas.openxmlformats.org/package/2006/relationships"><Relationship Id="rId8" Type="http://schemas.openxmlformats.org/officeDocument/2006/relationships/image" Target="../media/image45.tmp"/><Relationship Id="rId3" Type="http://schemas.openxmlformats.org/officeDocument/2006/relationships/image" Target="../media/image42.tmp"/><Relationship Id="rId7" Type="http://schemas.openxmlformats.org/officeDocument/2006/relationships/image" Target="../media/image44.tmp"/><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3.tmp"/><Relationship Id="rId5" Type="http://schemas.openxmlformats.org/officeDocument/2006/relationships/image" Target="../media/image400.png"/><Relationship Id="rId10" Type="http://schemas.openxmlformats.org/officeDocument/2006/relationships/image" Target="../media/image47.tmp"/><Relationship Id="rId9" Type="http://schemas.openxmlformats.org/officeDocument/2006/relationships/image" Target="../media/image46.tmp"/></Relationships>
</file>

<file path=ppt/slides/_rels/slide17.xml.rels><?xml version="1.0" encoding="UTF-8" standalone="yes"?>
<Relationships xmlns="http://schemas.openxmlformats.org/package/2006/relationships"><Relationship Id="rId8" Type="http://schemas.openxmlformats.org/officeDocument/2006/relationships/image" Target="../media/image53.tmp"/><Relationship Id="rId3" Type="http://schemas.openxmlformats.org/officeDocument/2006/relationships/image" Target="../media/image48.png"/><Relationship Id="rId7" Type="http://schemas.openxmlformats.org/officeDocument/2006/relationships/image" Target="../media/image52.tm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tmp"/><Relationship Id="rId5" Type="http://schemas.openxmlformats.org/officeDocument/2006/relationships/image" Target="../media/image50.tmp"/><Relationship Id="rId4" Type="http://schemas.openxmlformats.org/officeDocument/2006/relationships/image" Target="../media/image49.tmp"/></Relationships>
</file>

<file path=ppt/slides/_rels/slide18.xml.rels><?xml version="1.0" encoding="UTF-8" standalone="yes"?>
<Relationships xmlns="http://schemas.openxmlformats.org/package/2006/relationships"><Relationship Id="rId8" Type="http://schemas.openxmlformats.org/officeDocument/2006/relationships/image" Target="../media/image44.tmp"/><Relationship Id="rId3" Type="http://schemas.openxmlformats.org/officeDocument/2006/relationships/image" Target="../media/image54.png"/><Relationship Id="rId7" Type="http://schemas.openxmlformats.org/officeDocument/2006/relationships/image" Target="../media/image43.tmp"/><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46.tmp"/><Relationship Id="rId4" Type="http://schemas.openxmlformats.org/officeDocument/2006/relationships/image" Target="../media/image55.png"/><Relationship Id="rId9" Type="http://schemas.openxmlformats.org/officeDocument/2006/relationships/image" Target="../media/image45.tmp"/></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0.tmp"/><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mp"/><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2.png"/><Relationship Id="rId4" Type="http://schemas.openxmlformats.org/officeDocument/2006/relationships/image" Target="../media/image61.tmp"/></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tmp"/><Relationship Id="rId3" Type="http://schemas.openxmlformats.org/officeDocument/2006/relationships/notesSlide" Target="../notesSlides/notesSlide3.xml"/><Relationship Id="rId7" Type="http://schemas.openxmlformats.org/officeDocument/2006/relationships/image" Target="../media/image5.tmp"/><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tmp"/><Relationship Id="rId5" Type="http://schemas.openxmlformats.org/officeDocument/2006/relationships/image" Target="../media/image3.tmp"/><Relationship Id="rId10" Type="http://schemas.microsoft.com/office/2007/relationships/hdphoto" Target="../media/hdphoto1.wdp"/><Relationship Id="rId4" Type="http://schemas.openxmlformats.org/officeDocument/2006/relationships/image" Target="../media/image2.tmp"/><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tm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A3BACC-1BB5-4398-A093-21885FA20E0C}"/>
              </a:ext>
            </a:extLst>
          </p:cNvPr>
          <p:cNvSpPr txBox="1"/>
          <p:nvPr/>
        </p:nvSpPr>
        <p:spPr>
          <a:xfrm>
            <a:off x="0" y="1434123"/>
            <a:ext cx="12192000" cy="3508653"/>
          </a:xfrm>
          <a:prstGeom prst="rect">
            <a:avLst/>
          </a:prstGeom>
          <a:noFill/>
        </p:spPr>
        <p:txBody>
          <a:bodyPr wrap="square" rtlCol="0">
            <a:spAutoFit/>
          </a:bodyPr>
          <a:lstStyle/>
          <a:p>
            <a:pPr algn="ctr"/>
            <a:r>
              <a:rPr lang="en-GB" sz="6600" dirty="0"/>
              <a:t>The Generic </a:t>
            </a:r>
          </a:p>
          <a:p>
            <a:pPr algn="ctr"/>
            <a:r>
              <a:rPr lang="en-GB" sz="6600" dirty="0"/>
              <a:t>Scattering </a:t>
            </a:r>
          </a:p>
          <a:p>
            <a:pPr algn="ctr"/>
            <a:r>
              <a:rPr lang="en-GB" sz="6600" dirty="0"/>
              <a:t>Calculator</a:t>
            </a:r>
          </a:p>
          <a:p>
            <a:pPr algn="ctr"/>
            <a:r>
              <a:rPr lang="en-GB" sz="2400" dirty="0"/>
              <a:t>Motivation</a:t>
            </a:r>
          </a:p>
        </p:txBody>
      </p:sp>
      <p:sp>
        <p:nvSpPr>
          <p:cNvPr id="2" name="TextBox 1">
            <a:extLst>
              <a:ext uri="{FF2B5EF4-FFF2-40B4-BE49-F238E27FC236}">
                <a16:creationId xmlns:a16="http://schemas.microsoft.com/office/drawing/2014/main" id="{C1C595D2-A007-4FA0-B1C5-7EFFDE365500}"/>
              </a:ext>
            </a:extLst>
          </p:cNvPr>
          <p:cNvSpPr txBox="1"/>
          <p:nvPr/>
        </p:nvSpPr>
        <p:spPr>
          <a:xfrm>
            <a:off x="0" y="6220058"/>
            <a:ext cx="12192000" cy="646331"/>
          </a:xfrm>
          <a:prstGeom prst="rect">
            <a:avLst/>
          </a:prstGeom>
          <a:noFill/>
        </p:spPr>
        <p:txBody>
          <a:bodyPr wrap="square" rtlCol="0">
            <a:spAutoFit/>
          </a:bodyPr>
          <a:lstStyle/>
          <a:p>
            <a:r>
              <a:rPr lang="en-US" dirty="0"/>
              <a:t>*Presentation information last updated 14/9/21 – alterations to the interface/functionality of Sasview after this date not included</a:t>
            </a:r>
            <a:endParaRPr lang="en-GB" dirty="0"/>
          </a:p>
        </p:txBody>
      </p:sp>
    </p:spTree>
    <p:extLst>
      <p:ext uri="{BB962C8B-B14F-4D97-AF65-F5344CB8AC3E}">
        <p14:creationId xmlns:p14="http://schemas.microsoft.com/office/powerpoint/2010/main" val="1470008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04B3F4-7D66-409D-9D1F-A428FA047302}"/>
              </a:ext>
            </a:extLst>
          </p:cNvPr>
          <p:cNvSpPr txBox="1"/>
          <p:nvPr/>
        </p:nvSpPr>
        <p:spPr>
          <a:xfrm>
            <a:off x="0" y="9434"/>
            <a:ext cx="7868873" cy="1200329"/>
          </a:xfrm>
          <a:prstGeom prst="rect">
            <a:avLst/>
          </a:prstGeom>
          <a:noFill/>
        </p:spPr>
        <p:txBody>
          <a:bodyPr wrap="square" rtlCol="0">
            <a:spAutoFit/>
          </a:bodyPr>
          <a:lstStyle/>
          <a:p>
            <a:pPr algn="ctr"/>
            <a:r>
              <a:rPr lang="en-GB" sz="7200" dirty="0"/>
              <a:t>EX. 1: DEFAULT DATA</a:t>
            </a:r>
          </a:p>
        </p:txBody>
      </p:sp>
      <p:pic>
        <p:nvPicPr>
          <p:cNvPr id="5" name="Picture 4">
            <a:extLst>
              <a:ext uri="{FF2B5EF4-FFF2-40B4-BE49-F238E27FC236}">
                <a16:creationId xmlns:a16="http://schemas.microsoft.com/office/drawing/2014/main" id="{72045A28-7071-4ED4-BD2C-152087669C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6" y="2050151"/>
            <a:ext cx="7494779" cy="4807849"/>
          </a:xfrm>
          <a:prstGeom prst="rect">
            <a:avLst/>
          </a:prstGeom>
        </p:spPr>
      </p:pic>
      <p:sp>
        <p:nvSpPr>
          <p:cNvPr id="6" name="Rectangle 5">
            <a:extLst>
              <a:ext uri="{FF2B5EF4-FFF2-40B4-BE49-F238E27FC236}">
                <a16:creationId xmlns:a16="http://schemas.microsoft.com/office/drawing/2014/main" id="{D2FB8657-1EFC-4EE1-A4BC-DCB9EFD19983}"/>
              </a:ext>
            </a:extLst>
          </p:cNvPr>
          <p:cNvSpPr/>
          <p:nvPr/>
        </p:nvSpPr>
        <p:spPr>
          <a:xfrm>
            <a:off x="98037" y="6018773"/>
            <a:ext cx="1000922" cy="147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9FE6F264-19DD-4808-BA59-25CCF98E6149}"/>
              </a:ext>
            </a:extLst>
          </p:cNvPr>
          <p:cNvPicPr>
            <a:picLocks noChangeAspect="1"/>
          </p:cNvPicPr>
          <p:nvPr/>
        </p:nvPicPr>
        <p:blipFill>
          <a:blip r:embed="rId4"/>
          <a:stretch>
            <a:fillRect/>
          </a:stretch>
        </p:blipFill>
        <p:spPr>
          <a:xfrm>
            <a:off x="7829029" y="-5630"/>
            <a:ext cx="4402054" cy="3301541"/>
          </a:xfrm>
          <a:prstGeom prst="rect">
            <a:avLst/>
          </a:prstGeom>
        </p:spPr>
      </p:pic>
      <p:pic>
        <p:nvPicPr>
          <p:cNvPr id="8" name="Picture 7" descr="Chart&#10;&#10;Description automatically generated">
            <a:extLst>
              <a:ext uri="{FF2B5EF4-FFF2-40B4-BE49-F238E27FC236}">
                <a16:creationId xmlns:a16="http://schemas.microsoft.com/office/drawing/2014/main" id="{EE766418-C0EF-446E-8375-49D74D10A610}"/>
              </a:ext>
            </a:extLst>
          </p:cNvPr>
          <p:cNvPicPr>
            <a:picLocks noChangeAspect="1"/>
          </p:cNvPicPr>
          <p:nvPr/>
        </p:nvPicPr>
        <p:blipFill>
          <a:blip r:embed="rId5"/>
          <a:stretch>
            <a:fillRect/>
          </a:stretch>
        </p:blipFill>
        <p:spPr>
          <a:xfrm>
            <a:off x="7801761" y="3547024"/>
            <a:ext cx="4378841" cy="3284130"/>
          </a:xfrm>
          <a:prstGeom prst="rect">
            <a:avLst/>
          </a:prstGeom>
        </p:spPr>
      </p:pic>
    </p:spTree>
    <p:extLst>
      <p:ext uri="{BB962C8B-B14F-4D97-AF65-F5344CB8AC3E}">
        <p14:creationId xmlns:p14="http://schemas.microsoft.com/office/powerpoint/2010/main" val="304919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948EF8-4EE3-4F62-B3FA-5A5218FF97F1}"/>
              </a:ext>
            </a:extLst>
          </p:cNvPr>
          <p:cNvSpPr txBox="1"/>
          <p:nvPr/>
        </p:nvSpPr>
        <p:spPr>
          <a:xfrm>
            <a:off x="0" y="9434"/>
            <a:ext cx="7868873" cy="1200329"/>
          </a:xfrm>
          <a:prstGeom prst="rect">
            <a:avLst/>
          </a:prstGeom>
          <a:noFill/>
        </p:spPr>
        <p:txBody>
          <a:bodyPr wrap="square" rtlCol="0">
            <a:spAutoFit/>
          </a:bodyPr>
          <a:lstStyle/>
          <a:p>
            <a:pPr algn="ctr"/>
            <a:r>
              <a:rPr lang="en-GB" sz="7200" dirty="0"/>
              <a:t>EX. 1: DEFAULT DATA</a:t>
            </a:r>
          </a:p>
        </p:txBody>
      </p:sp>
      <p:pic>
        <p:nvPicPr>
          <p:cNvPr id="5" name="Picture 4">
            <a:extLst>
              <a:ext uri="{FF2B5EF4-FFF2-40B4-BE49-F238E27FC236}">
                <a16:creationId xmlns:a16="http://schemas.microsoft.com/office/drawing/2014/main" id="{E9310FDC-2DAD-4EAD-B99B-3BAAD66785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4" y="2050151"/>
            <a:ext cx="7494779" cy="4807849"/>
          </a:xfrm>
          <a:prstGeom prst="rect">
            <a:avLst/>
          </a:prstGeom>
        </p:spPr>
      </p:pic>
      <p:pic>
        <p:nvPicPr>
          <p:cNvPr id="6" name="Picture 5" descr="Chart&#10;&#10;Description automatically generated">
            <a:extLst>
              <a:ext uri="{FF2B5EF4-FFF2-40B4-BE49-F238E27FC236}">
                <a16:creationId xmlns:a16="http://schemas.microsoft.com/office/drawing/2014/main" id="{7193A2BB-90D7-44F3-BEC9-1F3E2133C97B}"/>
              </a:ext>
            </a:extLst>
          </p:cNvPr>
          <p:cNvPicPr>
            <a:picLocks noChangeAspect="1"/>
          </p:cNvPicPr>
          <p:nvPr/>
        </p:nvPicPr>
        <p:blipFill>
          <a:blip r:embed="rId4"/>
          <a:stretch>
            <a:fillRect/>
          </a:stretch>
        </p:blipFill>
        <p:spPr>
          <a:xfrm>
            <a:off x="7875647" y="3556456"/>
            <a:ext cx="4274009" cy="3205506"/>
          </a:xfrm>
          <a:prstGeom prst="rect">
            <a:avLst/>
          </a:prstGeom>
        </p:spPr>
      </p:pic>
      <p:pic>
        <p:nvPicPr>
          <p:cNvPr id="7" name="Picture 6" descr="Chart&#10;&#10;Description automatically generated">
            <a:extLst>
              <a:ext uri="{FF2B5EF4-FFF2-40B4-BE49-F238E27FC236}">
                <a16:creationId xmlns:a16="http://schemas.microsoft.com/office/drawing/2014/main" id="{22376FC2-587D-4D0B-96F6-9093B6595AC4}"/>
              </a:ext>
            </a:extLst>
          </p:cNvPr>
          <p:cNvPicPr>
            <a:picLocks noChangeAspect="1"/>
          </p:cNvPicPr>
          <p:nvPr/>
        </p:nvPicPr>
        <p:blipFill>
          <a:blip r:embed="rId5"/>
          <a:stretch>
            <a:fillRect/>
          </a:stretch>
        </p:blipFill>
        <p:spPr>
          <a:xfrm>
            <a:off x="7823710" y="9434"/>
            <a:ext cx="4407373" cy="3305530"/>
          </a:xfrm>
          <a:prstGeom prst="rect">
            <a:avLst/>
          </a:prstGeom>
        </p:spPr>
      </p:pic>
      <p:sp>
        <p:nvSpPr>
          <p:cNvPr id="8" name="Rectangle 7">
            <a:extLst>
              <a:ext uri="{FF2B5EF4-FFF2-40B4-BE49-F238E27FC236}">
                <a16:creationId xmlns:a16="http://schemas.microsoft.com/office/drawing/2014/main" id="{4F477799-D004-44AB-B431-99A63A237015}"/>
              </a:ext>
            </a:extLst>
          </p:cNvPr>
          <p:cNvSpPr/>
          <p:nvPr/>
        </p:nvSpPr>
        <p:spPr>
          <a:xfrm>
            <a:off x="4338588" y="2533475"/>
            <a:ext cx="1399482" cy="1646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58498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0" y="0"/>
            <a:ext cx="12192000" cy="1200329"/>
          </a:xfrm>
          <a:prstGeom prst="rect">
            <a:avLst/>
          </a:prstGeom>
          <a:noFill/>
        </p:spPr>
        <p:txBody>
          <a:bodyPr wrap="square" rtlCol="0">
            <a:spAutoFit/>
          </a:bodyPr>
          <a:lstStyle/>
          <a:p>
            <a:pPr algn="ctr"/>
            <a:r>
              <a:rPr lang="en-GB" sz="7200" dirty="0"/>
              <a:t>EX. 2: MAGNETIC CYLINDER</a:t>
            </a:r>
          </a:p>
        </p:txBody>
      </p:sp>
      <p:sp>
        <p:nvSpPr>
          <p:cNvPr id="2" name="TextBox 1">
            <a:extLst>
              <a:ext uri="{FF2B5EF4-FFF2-40B4-BE49-F238E27FC236}">
                <a16:creationId xmlns:a16="http://schemas.microsoft.com/office/drawing/2014/main" id="{A907FE3E-3663-46B3-8E4B-376D58EE0D61}"/>
              </a:ext>
            </a:extLst>
          </p:cNvPr>
          <p:cNvSpPr txBox="1"/>
          <p:nvPr/>
        </p:nvSpPr>
        <p:spPr>
          <a:xfrm>
            <a:off x="197556" y="993421"/>
            <a:ext cx="11796888" cy="2031325"/>
          </a:xfrm>
          <a:prstGeom prst="rect">
            <a:avLst/>
          </a:prstGeom>
          <a:noFill/>
        </p:spPr>
        <p:txBody>
          <a:bodyPr wrap="square" rtlCol="0">
            <a:spAutoFit/>
          </a:bodyPr>
          <a:lstStyle/>
          <a:p>
            <a:r>
              <a:rPr lang="en-GB" sz="1050" u="sng" dirty="0"/>
              <a:t>mag_cylinder.sld</a:t>
            </a:r>
          </a:p>
          <a:p>
            <a:r>
              <a:rPr lang="en-GB" sz="1050" dirty="0"/>
              <a:t>X	Y	Z	N	Mx	My	Mz</a:t>
            </a:r>
          </a:p>
          <a:p>
            <a:r>
              <a:rPr lang="en-GB" sz="1050" dirty="0"/>
              <a:t>-35 	-35 	-35	0	0	0 	0</a:t>
            </a:r>
          </a:p>
          <a:p>
            <a:r>
              <a:rPr lang="en-GB" sz="1050" dirty="0"/>
              <a:t>-35 	-35 	-33.6	0 	0 	0 	0</a:t>
            </a:r>
          </a:p>
          <a:p>
            <a:r>
              <a:rPr lang="en-GB" sz="1050" dirty="0"/>
              <a:t>-35 	-35 	-32.1 	0 	0 	0 	0</a:t>
            </a:r>
          </a:p>
          <a:p>
            <a:r>
              <a:rPr lang="en-GB" sz="1050" dirty="0"/>
              <a:t>…</a:t>
            </a:r>
          </a:p>
          <a:p>
            <a:r>
              <a:rPr lang="en-GB" sz="1050" dirty="0"/>
              <a:t>9.29 	13.6 	-19.3	1e-6 	0 	0 	1e-6 </a:t>
            </a:r>
          </a:p>
          <a:p>
            <a:r>
              <a:rPr lang="en-GB" sz="1050" dirty="0"/>
              <a:t>9.29 	13.6 	-17.9	1e-6 	0 	0 	1e-6 </a:t>
            </a:r>
          </a:p>
          <a:p>
            <a:r>
              <a:rPr lang="en-GB" sz="1050" dirty="0"/>
              <a:t>9.29 	13.6 	-16.4	1e-6 	0 	0 	1e-6 </a:t>
            </a:r>
          </a:p>
          <a:p>
            <a:endParaRPr lang="en-GB" sz="1050" dirty="0"/>
          </a:p>
          <a:p>
            <a:r>
              <a:rPr lang="en-GB" sz="1050" dirty="0"/>
              <a:t>…</a:t>
            </a:r>
          </a:p>
          <a:p>
            <a:endParaRPr lang="en-GB" sz="1050" dirty="0"/>
          </a:p>
        </p:txBody>
      </p:sp>
      <p:pic>
        <p:nvPicPr>
          <p:cNvPr id="7" name="Picture 6">
            <a:extLst>
              <a:ext uri="{FF2B5EF4-FFF2-40B4-BE49-F238E27FC236}">
                <a16:creationId xmlns:a16="http://schemas.microsoft.com/office/drawing/2014/main" id="{AAAA6FAD-550C-4699-9BD9-A5FEA9B75798}"/>
              </a:ext>
            </a:extLst>
          </p:cNvPr>
          <p:cNvPicPr>
            <a:picLocks noChangeAspect="1"/>
          </p:cNvPicPr>
          <p:nvPr/>
        </p:nvPicPr>
        <p:blipFill>
          <a:blip r:embed="rId3"/>
          <a:stretch>
            <a:fillRect/>
          </a:stretch>
        </p:blipFill>
        <p:spPr>
          <a:xfrm>
            <a:off x="7123289" y="3057039"/>
            <a:ext cx="5067949" cy="3800962"/>
          </a:xfrm>
          <a:prstGeom prst="rect">
            <a:avLst/>
          </a:prstGeom>
        </p:spPr>
      </p:pic>
      <p:sp>
        <p:nvSpPr>
          <p:cNvPr id="8" name="TextBox 7">
            <a:extLst>
              <a:ext uri="{FF2B5EF4-FFF2-40B4-BE49-F238E27FC236}">
                <a16:creationId xmlns:a16="http://schemas.microsoft.com/office/drawing/2014/main" id="{D6EE0FE7-EF5A-4523-AC7D-AE3E0868B767}"/>
              </a:ext>
            </a:extLst>
          </p:cNvPr>
          <p:cNvSpPr txBox="1"/>
          <p:nvPr/>
        </p:nvSpPr>
        <p:spPr>
          <a:xfrm>
            <a:off x="316090" y="4281290"/>
            <a:ext cx="2923822" cy="1384995"/>
          </a:xfrm>
          <a:prstGeom prst="rect">
            <a:avLst/>
          </a:prstGeom>
          <a:noFill/>
        </p:spPr>
        <p:txBody>
          <a:bodyPr wrap="square" rtlCol="0">
            <a:spAutoFit/>
          </a:bodyPr>
          <a:lstStyle/>
          <a:p>
            <a:r>
              <a:rPr lang="en-GB" dirty="0"/>
              <a:t>N       = 1x10</a:t>
            </a:r>
            <a:r>
              <a:rPr lang="en-GB" baseline="30000" dirty="0"/>
              <a:t>-6 </a:t>
            </a:r>
            <a:r>
              <a:rPr lang="en-GB" b="0" i="0" dirty="0">
                <a:solidFill>
                  <a:srgbClr val="202124"/>
                </a:solidFill>
                <a:effectLst/>
                <a:latin typeface="Google Sans"/>
              </a:rPr>
              <a:t>Å</a:t>
            </a:r>
            <a:r>
              <a:rPr lang="en-GB" b="0" i="0" baseline="30000" dirty="0">
                <a:solidFill>
                  <a:srgbClr val="202124"/>
                </a:solidFill>
                <a:effectLst/>
                <a:latin typeface="Google Sans"/>
              </a:rPr>
              <a:t>-2</a:t>
            </a:r>
          </a:p>
          <a:p>
            <a:r>
              <a:rPr lang="en-GB" dirty="0"/>
              <a:t>b</a:t>
            </a:r>
            <a:r>
              <a:rPr lang="en-GB" baseline="-25000" dirty="0"/>
              <a:t>H</a:t>
            </a:r>
            <a:r>
              <a:rPr lang="en-GB" dirty="0"/>
              <a:t>M</a:t>
            </a:r>
            <a:r>
              <a:rPr lang="en-GB" baseline="-25000" dirty="0"/>
              <a:t>x </a:t>
            </a:r>
            <a:r>
              <a:rPr lang="en-GB" dirty="0"/>
              <a:t>= 0 </a:t>
            </a:r>
            <a:r>
              <a:rPr lang="en-GB" b="0" i="0" dirty="0">
                <a:solidFill>
                  <a:srgbClr val="202124"/>
                </a:solidFill>
                <a:effectLst/>
                <a:latin typeface="Google Sans"/>
              </a:rPr>
              <a:t>Å</a:t>
            </a:r>
            <a:r>
              <a:rPr lang="en-GB" b="0" i="0" baseline="30000" dirty="0">
                <a:solidFill>
                  <a:srgbClr val="202124"/>
                </a:solidFill>
                <a:effectLst/>
                <a:latin typeface="Google Sans"/>
              </a:rPr>
              <a:t>-2</a:t>
            </a:r>
          </a:p>
          <a:p>
            <a:r>
              <a:rPr lang="en-GB" dirty="0"/>
              <a:t>b</a:t>
            </a:r>
            <a:r>
              <a:rPr lang="en-GB" baseline="-25000" dirty="0"/>
              <a:t>H</a:t>
            </a:r>
            <a:r>
              <a:rPr lang="en-GB" dirty="0"/>
              <a:t>M</a:t>
            </a:r>
            <a:r>
              <a:rPr lang="en-GB" baseline="-25000" dirty="0"/>
              <a:t>y </a:t>
            </a:r>
            <a:r>
              <a:rPr lang="en-GB" dirty="0"/>
              <a:t>= 0 </a:t>
            </a:r>
            <a:r>
              <a:rPr lang="en-GB" b="0" i="0" dirty="0">
                <a:solidFill>
                  <a:srgbClr val="202124"/>
                </a:solidFill>
                <a:effectLst/>
                <a:latin typeface="Google Sans"/>
              </a:rPr>
              <a:t>Å</a:t>
            </a:r>
            <a:r>
              <a:rPr lang="en-GB" b="0" i="0" baseline="30000" dirty="0">
                <a:solidFill>
                  <a:srgbClr val="202124"/>
                </a:solidFill>
                <a:effectLst/>
                <a:latin typeface="Google Sans"/>
              </a:rPr>
              <a:t>-2</a:t>
            </a:r>
          </a:p>
          <a:p>
            <a:r>
              <a:rPr lang="en-GB" dirty="0"/>
              <a:t>b</a:t>
            </a:r>
            <a:r>
              <a:rPr lang="en-GB" baseline="-25000" dirty="0"/>
              <a:t>H</a:t>
            </a:r>
            <a:r>
              <a:rPr lang="en-GB" dirty="0"/>
              <a:t>M</a:t>
            </a:r>
            <a:r>
              <a:rPr lang="en-GB" baseline="-25000" dirty="0"/>
              <a:t>z </a:t>
            </a:r>
            <a:r>
              <a:rPr lang="en-GB" dirty="0"/>
              <a:t>= 1x10</a:t>
            </a:r>
            <a:r>
              <a:rPr lang="en-GB" baseline="30000" dirty="0"/>
              <a:t>-6</a:t>
            </a:r>
            <a:r>
              <a:rPr lang="en-GB" dirty="0"/>
              <a:t> </a:t>
            </a:r>
            <a:r>
              <a:rPr lang="en-GB" b="0" i="0" dirty="0">
                <a:solidFill>
                  <a:srgbClr val="202124"/>
                </a:solidFill>
                <a:effectLst/>
                <a:latin typeface="Google Sans"/>
              </a:rPr>
              <a:t>Å</a:t>
            </a:r>
            <a:r>
              <a:rPr lang="en-GB" b="0" i="0" baseline="30000" dirty="0">
                <a:solidFill>
                  <a:srgbClr val="202124"/>
                </a:solidFill>
                <a:effectLst/>
                <a:latin typeface="Google Sans"/>
              </a:rPr>
              <a:t>-2</a:t>
            </a:r>
          </a:p>
          <a:p>
            <a:endParaRPr lang="en-GB" b="0" i="0" baseline="30000" dirty="0">
              <a:solidFill>
                <a:srgbClr val="202124"/>
              </a:solidFill>
              <a:effectLst/>
              <a:latin typeface="Google Sans"/>
            </a:endParaRPr>
          </a:p>
        </p:txBody>
      </p:sp>
      <p:pic>
        <p:nvPicPr>
          <p:cNvPr id="12" name="Picture 11">
            <a:extLst>
              <a:ext uri="{FF2B5EF4-FFF2-40B4-BE49-F238E27FC236}">
                <a16:creationId xmlns:a16="http://schemas.microsoft.com/office/drawing/2014/main" id="{1FD9D42C-AEB5-49C5-ABD9-9D2676379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7052" y="3833255"/>
            <a:ext cx="3803319" cy="2407834"/>
          </a:xfrm>
          <a:prstGeom prst="rect">
            <a:avLst/>
          </a:prstGeom>
        </p:spPr>
      </p:pic>
    </p:spTree>
    <p:extLst>
      <p:ext uri="{BB962C8B-B14F-4D97-AF65-F5344CB8AC3E}">
        <p14:creationId xmlns:p14="http://schemas.microsoft.com/office/powerpoint/2010/main" val="2055038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0" y="0"/>
            <a:ext cx="8363824" cy="1754326"/>
          </a:xfrm>
          <a:prstGeom prst="rect">
            <a:avLst/>
          </a:prstGeom>
          <a:noFill/>
        </p:spPr>
        <p:txBody>
          <a:bodyPr wrap="square" rtlCol="0">
            <a:spAutoFit/>
          </a:bodyPr>
          <a:lstStyle/>
          <a:p>
            <a:pPr algn="ctr"/>
            <a:r>
              <a:rPr lang="en-GB" sz="5400" dirty="0"/>
              <a:t>EX. 2: MAGNETIC cylinder</a:t>
            </a:r>
          </a:p>
          <a:p>
            <a:pPr algn="ctr"/>
            <a:r>
              <a:rPr lang="en-GB" sz="5400" dirty="0"/>
              <a:t>CALCULATOR AND RESULTS</a:t>
            </a:r>
          </a:p>
        </p:txBody>
      </p:sp>
      <p:pic>
        <p:nvPicPr>
          <p:cNvPr id="8" name="Picture 7">
            <a:extLst>
              <a:ext uri="{FF2B5EF4-FFF2-40B4-BE49-F238E27FC236}">
                <a16:creationId xmlns:a16="http://schemas.microsoft.com/office/drawing/2014/main" id="{D60D281D-10FA-45C8-B98B-EF98C17E91E6}"/>
              </a:ext>
            </a:extLst>
          </p:cNvPr>
          <p:cNvPicPr>
            <a:picLocks noChangeAspect="1"/>
          </p:cNvPicPr>
          <p:nvPr/>
        </p:nvPicPr>
        <p:blipFill>
          <a:blip r:embed="rId3"/>
          <a:stretch>
            <a:fillRect/>
          </a:stretch>
        </p:blipFill>
        <p:spPr>
          <a:xfrm>
            <a:off x="9051466" y="2235200"/>
            <a:ext cx="3139771" cy="2354828"/>
          </a:xfrm>
          <a:prstGeom prst="rect">
            <a:avLst/>
          </a:prstGeom>
        </p:spPr>
      </p:pic>
      <p:pic>
        <p:nvPicPr>
          <p:cNvPr id="10" name="Picture 9">
            <a:extLst>
              <a:ext uri="{FF2B5EF4-FFF2-40B4-BE49-F238E27FC236}">
                <a16:creationId xmlns:a16="http://schemas.microsoft.com/office/drawing/2014/main" id="{2F1B165B-4C37-4683-8A0D-AE9A152ACFE0}"/>
              </a:ext>
            </a:extLst>
          </p:cNvPr>
          <p:cNvPicPr>
            <a:picLocks noChangeAspect="1"/>
          </p:cNvPicPr>
          <p:nvPr/>
        </p:nvPicPr>
        <p:blipFill>
          <a:blip r:embed="rId4"/>
          <a:stretch>
            <a:fillRect/>
          </a:stretch>
        </p:blipFill>
        <p:spPr>
          <a:xfrm>
            <a:off x="9051466" y="4487885"/>
            <a:ext cx="3140534" cy="2355401"/>
          </a:xfrm>
          <a:prstGeom prst="rect">
            <a:avLst/>
          </a:prstGeom>
        </p:spPr>
      </p:pic>
      <p:pic>
        <p:nvPicPr>
          <p:cNvPr id="20" name="Picture 19">
            <a:extLst>
              <a:ext uri="{FF2B5EF4-FFF2-40B4-BE49-F238E27FC236}">
                <a16:creationId xmlns:a16="http://schemas.microsoft.com/office/drawing/2014/main" id="{BCAD5B6D-EEBB-4D62-9BB2-D8DB18E7D2BF}"/>
              </a:ext>
            </a:extLst>
          </p:cNvPr>
          <p:cNvPicPr>
            <a:picLocks noChangeAspect="1"/>
          </p:cNvPicPr>
          <p:nvPr/>
        </p:nvPicPr>
        <p:blipFill>
          <a:blip r:embed="rId5"/>
          <a:stretch>
            <a:fillRect/>
          </a:stretch>
        </p:blipFill>
        <p:spPr>
          <a:xfrm>
            <a:off x="9211733" y="0"/>
            <a:ext cx="2980267" cy="2235200"/>
          </a:xfrm>
          <a:prstGeom prst="rect">
            <a:avLst/>
          </a:prstGeom>
        </p:spPr>
      </p:pic>
      <p:pic>
        <p:nvPicPr>
          <p:cNvPr id="22" name="Picture 21">
            <a:extLst>
              <a:ext uri="{FF2B5EF4-FFF2-40B4-BE49-F238E27FC236}">
                <a16:creationId xmlns:a16="http://schemas.microsoft.com/office/drawing/2014/main" id="{77A582D8-6F27-49BE-8BB6-039BE7A765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451" y="1754326"/>
            <a:ext cx="7955930" cy="510367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6C1F89-51BF-4978-87D8-13B9D302F3E4}"/>
                  </a:ext>
                </a:extLst>
              </p:cNvPr>
              <p:cNvSpPr txBox="1"/>
              <p:nvPr/>
            </p:nvSpPr>
            <p:spPr>
              <a:xfrm>
                <a:off x="7842761" y="5556676"/>
                <a:ext cx="1791965" cy="2178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i="1" smtClean="0">
                              <a:solidFill>
                                <a:srgbClr val="836967"/>
                              </a:solidFill>
                              <a:latin typeface="Cambria Math" panose="02040503050406030204" pitchFamily="18" charset="0"/>
                            </a:rPr>
                          </m:ctrlPr>
                        </m:sSupPr>
                        <m:e>
                          <m:r>
                            <a:rPr lang="en-GB" sz="1400" i="1" smtClean="0">
                              <a:latin typeface="Cambria Math" panose="02040503050406030204" pitchFamily="18" charset="0"/>
                            </a:rPr>
                            <m:t>𝜒</m:t>
                          </m:r>
                        </m:e>
                        <m:sup>
                          <m:r>
                            <a:rPr lang="en-GB" sz="1400" i="1" smtClean="0">
                              <a:latin typeface="Cambria Math" panose="02040503050406030204" pitchFamily="18" charset="0"/>
                            </a:rPr>
                            <m:t>2</m:t>
                          </m:r>
                        </m:sup>
                      </m:sSup>
                      <m:r>
                        <a:rPr lang="en-GB" sz="1400" i="1" smtClean="0">
                          <a:latin typeface="Cambria Math" panose="02040503050406030204" pitchFamily="18" charset="0"/>
                        </a:rPr>
                        <m:t>=7</m:t>
                      </m:r>
                      <m:r>
                        <a:rPr lang="en-GB" sz="1400" b="0" i="1" smtClean="0">
                          <a:latin typeface="Cambria Math" panose="02040503050406030204" pitchFamily="18" charset="0"/>
                        </a:rPr>
                        <m:t>.</m:t>
                      </m:r>
                      <m:r>
                        <a:rPr lang="en-GB" sz="1400" i="1" smtClean="0">
                          <a:latin typeface="Cambria Math" panose="02040503050406030204" pitchFamily="18" charset="0"/>
                        </a:rPr>
                        <m:t>72×</m:t>
                      </m:r>
                      <m:sSup>
                        <m:sSupPr>
                          <m:ctrlPr>
                            <a:rPr lang="en-GB" sz="1400" i="1" smtClean="0">
                              <a:solidFill>
                                <a:srgbClr val="836967"/>
                              </a:solidFill>
                              <a:latin typeface="Cambria Math" panose="02040503050406030204" pitchFamily="18" charset="0"/>
                            </a:rPr>
                          </m:ctrlPr>
                        </m:sSupPr>
                        <m:e>
                          <m:r>
                            <a:rPr lang="en-GB" sz="1400" i="1" smtClean="0">
                              <a:latin typeface="Cambria Math" panose="02040503050406030204" pitchFamily="18" charset="0"/>
                            </a:rPr>
                            <m:t>10</m:t>
                          </m:r>
                        </m:e>
                        <m:sup>
                          <m:r>
                            <a:rPr lang="en-GB" sz="1400" i="1" smtClean="0">
                              <a:latin typeface="Cambria Math" panose="02040503050406030204" pitchFamily="18" charset="0"/>
                            </a:rPr>
                            <m:t>−5</m:t>
                          </m:r>
                        </m:sup>
                      </m:sSup>
                    </m:oMath>
                  </m:oMathPara>
                </a14:m>
                <a:endParaRPr lang="en-GB" dirty="0"/>
              </a:p>
            </p:txBody>
          </p:sp>
        </mc:Choice>
        <mc:Fallback xmlns="">
          <p:sp>
            <p:nvSpPr>
              <p:cNvPr id="2" name="TextBox 1">
                <a:extLst>
                  <a:ext uri="{FF2B5EF4-FFF2-40B4-BE49-F238E27FC236}">
                    <a16:creationId xmlns:a16="http://schemas.microsoft.com/office/drawing/2014/main" id="{286C1F89-51BF-4978-87D8-13B9D302F3E4}"/>
                  </a:ext>
                </a:extLst>
              </p:cNvPr>
              <p:cNvSpPr txBox="1">
                <a:spLocks noRot="1" noChangeAspect="1" noMove="1" noResize="1" noEditPoints="1" noAdjustHandles="1" noChangeArrowheads="1" noChangeShapeType="1" noTextEdit="1"/>
              </p:cNvSpPr>
              <p:nvPr/>
            </p:nvSpPr>
            <p:spPr>
              <a:xfrm>
                <a:off x="7842761" y="5556676"/>
                <a:ext cx="1791965" cy="217817"/>
              </a:xfrm>
              <a:prstGeom prst="rect">
                <a:avLst/>
              </a:prstGeom>
              <a:blipFill>
                <a:blip r:embed="rId11"/>
                <a:stretch>
                  <a:fillRect t="-2857" b="-25714"/>
                </a:stretch>
              </a:blipFill>
            </p:spPr>
            <p:txBody>
              <a:bodyPr/>
              <a:lstStyle/>
              <a:p>
                <a:r>
                  <a:rPr lang="en-GB">
                    <a:noFill/>
                  </a:rPr>
                  <a:t> </a:t>
                </a:r>
              </a:p>
            </p:txBody>
          </p:sp>
        </mc:Fallback>
      </mc:AlternateContent>
    </p:spTree>
    <p:extLst>
      <p:ext uri="{BB962C8B-B14F-4D97-AF65-F5344CB8AC3E}">
        <p14:creationId xmlns:p14="http://schemas.microsoft.com/office/powerpoint/2010/main" val="232211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05C37B-C516-4FE0-9D2A-A7B6ECD933BB}"/>
              </a:ext>
            </a:extLst>
          </p:cNvPr>
          <p:cNvPicPr>
            <a:picLocks noChangeAspect="1"/>
          </p:cNvPicPr>
          <p:nvPr/>
        </p:nvPicPr>
        <p:blipFill>
          <a:blip r:embed="rId3"/>
          <a:stretch>
            <a:fillRect/>
          </a:stretch>
        </p:blipFill>
        <p:spPr>
          <a:xfrm>
            <a:off x="9009040" y="-1"/>
            <a:ext cx="3181435" cy="2386077"/>
          </a:xfrm>
          <a:prstGeom prst="rect">
            <a:avLst/>
          </a:prstGeom>
        </p:spPr>
      </p:pic>
      <p:pic>
        <p:nvPicPr>
          <p:cNvPr id="3" name="Picture 2">
            <a:extLst>
              <a:ext uri="{FF2B5EF4-FFF2-40B4-BE49-F238E27FC236}">
                <a16:creationId xmlns:a16="http://schemas.microsoft.com/office/drawing/2014/main" id="{FFE352F0-F68C-4D8D-8C52-5B6522D1C726}"/>
              </a:ext>
            </a:extLst>
          </p:cNvPr>
          <p:cNvPicPr>
            <a:picLocks noChangeAspect="1"/>
          </p:cNvPicPr>
          <p:nvPr/>
        </p:nvPicPr>
        <p:blipFill>
          <a:blip r:embed="rId4"/>
          <a:stretch>
            <a:fillRect/>
          </a:stretch>
        </p:blipFill>
        <p:spPr>
          <a:xfrm>
            <a:off x="9030324" y="2219246"/>
            <a:ext cx="3161676" cy="2386077"/>
          </a:xfrm>
          <a:prstGeom prst="rect">
            <a:avLst/>
          </a:prstGeom>
        </p:spPr>
      </p:pic>
      <p:pic>
        <p:nvPicPr>
          <p:cNvPr id="4" name="Picture 3">
            <a:extLst>
              <a:ext uri="{FF2B5EF4-FFF2-40B4-BE49-F238E27FC236}">
                <a16:creationId xmlns:a16="http://schemas.microsoft.com/office/drawing/2014/main" id="{07206999-F25A-4AAC-8855-9C033E708196}"/>
              </a:ext>
            </a:extLst>
          </p:cNvPr>
          <p:cNvPicPr>
            <a:picLocks noChangeAspect="1"/>
          </p:cNvPicPr>
          <p:nvPr/>
        </p:nvPicPr>
        <p:blipFill>
          <a:blip r:embed="rId5"/>
          <a:stretch>
            <a:fillRect/>
          </a:stretch>
        </p:blipFill>
        <p:spPr>
          <a:xfrm>
            <a:off x="9051464" y="4502599"/>
            <a:ext cx="3140535" cy="2355401"/>
          </a:xfrm>
          <a:prstGeom prst="rect">
            <a:avLst/>
          </a:prstGeom>
        </p:spPr>
      </p:pic>
      <p:pic>
        <p:nvPicPr>
          <p:cNvPr id="5" name="Picture 4">
            <a:extLst>
              <a:ext uri="{FF2B5EF4-FFF2-40B4-BE49-F238E27FC236}">
                <a16:creationId xmlns:a16="http://schemas.microsoft.com/office/drawing/2014/main" id="{676EF133-2612-47F8-90CC-E9BD182594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1760211"/>
            <a:ext cx="7955930" cy="51036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D9E078-CCD0-4E08-9613-E641BFED0C4B}"/>
                  </a:ext>
                </a:extLst>
              </p:cNvPr>
              <p:cNvSpPr txBox="1"/>
              <p:nvPr/>
            </p:nvSpPr>
            <p:spPr>
              <a:xfrm>
                <a:off x="7842760" y="5571390"/>
                <a:ext cx="1791965" cy="2178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i="1" smtClean="0">
                              <a:solidFill>
                                <a:srgbClr val="836967"/>
                              </a:solidFill>
                              <a:latin typeface="Cambria Math" panose="02040503050406030204" pitchFamily="18" charset="0"/>
                            </a:rPr>
                          </m:ctrlPr>
                        </m:sSupPr>
                        <m:e>
                          <m:r>
                            <a:rPr lang="en-GB" sz="1400" i="1" smtClean="0">
                              <a:latin typeface="Cambria Math" panose="02040503050406030204" pitchFamily="18" charset="0"/>
                            </a:rPr>
                            <m:t>𝜒</m:t>
                          </m:r>
                        </m:e>
                        <m:sup>
                          <m:r>
                            <a:rPr lang="en-GB" sz="1400" i="1" smtClean="0">
                              <a:latin typeface="Cambria Math" panose="02040503050406030204" pitchFamily="18" charset="0"/>
                            </a:rPr>
                            <m:t>2</m:t>
                          </m:r>
                        </m:sup>
                      </m:sSup>
                      <m:r>
                        <a:rPr lang="en-GB" sz="1400" i="1" smtClean="0">
                          <a:latin typeface="Cambria Math" panose="02040503050406030204" pitchFamily="18" charset="0"/>
                        </a:rPr>
                        <m:t>=</m:t>
                      </m:r>
                      <m:r>
                        <a:rPr lang="en-GB" sz="1400" b="0" i="1" smtClean="0">
                          <a:latin typeface="Cambria Math" panose="02040503050406030204" pitchFamily="18" charset="0"/>
                        </a:rPr>
                        <m:t>4.98</m:t>
                      </m:r>
                      <m:r>
                        <a:rPr lang="en-GB" sz="1400" i="1" smtClean="0">
                          <a:latin typeface="Cambria Math" panose="02040503050406030204" pitchFamily="18" charset="0"/>
                        </a:rPr>
                        <m:t>×</m:t>
                      </m:r>
                      <m:sSup>
                        <m:sSupPr>
                          <m:ctrlPr>
                            <a:rPr lang="en-GB" sz="1400" i="1" smtClean="0">
                              <a:solidFill>
                                <a:srgbClr val="836967"/>
                              </a:solidFill>
                              <a:latin typeface="Cambria Math" panose="02040503050406030204" pitchFamily="18" charset="0"/>
                            </a:rPr>
                          </m:ctrlPr>
                        </m:sSupPr>
                        <m:e>
                          <m:r>
                            <a:rPr lang="en-GB" sz="1400" i="1" smtClean="0">
                              <a:latin typeface="Cambria Math" panose="02040503050406030204" pitchFamily="18" charset="0"/>
                            </a:rPr>
                            <m:t>10</m:t>
                          </m:r>
                        </m:e>
                        <m:sup>
                          <m:r>
                            <a:rPr lang="en-GB" sz="1400" i="1" smtClean="0">
                              <a:latin typeface="Cambria Math" panose="02040503050406030204" pitchFamily="18" charset="0"/>
                            </a:rPr>
                            <m:t>−</m:t>
                          </m:r>
                          <m:r>
                            <a:rPr lang="en-GB" sz="1400" b="0" i="1" smtClean="0">
                              <a:latin typeface="Cambria Math" panose="02040503050406030204" pitchFamily="18" charset="0"/>
                            </a:rPr>
                            <m:t>6</m:t>
                          </m:r>
                        </m:sup>
                      </m:sSup>
                    </m:oMath>
                  </m:oMathPara>
                </a14:m>
                <a:endParaRPr lang="en-GB" dirty="0"/>
              </a:p>
            </p:txBody>
          </p:sp>
        </mc:Choice>
        <mc:Fallback xmlns="">
          <p:sp>
            <p:nvSpPr>
              <p:cNvPr id="6" name="TextBox 5">
                <a:extLst>
                  <a:ext uri="{FF2B5EF4-FFF2-40B4-BE49-F238E27FC236}">
                    <a16:creationId xmlns:a16="http://schemas.microsoft.com/office/drawing/2014/main" id="{94D9E078-CCD0-4E08-9613-E641BFED0C4B}"/>
                  </a:ext>
                </a:extLst>
              </p:cNvPr>
              <p:cNvSpPr txBox="1">
                <a:spLocks noRot="1" noChangeAspect="1" noMove="1" noResize="1" noEditPoints="1" noAdjustHandles="1" noChangeArrowheads="1" noChangeShapeType="1" noTextEdit="1"/>
              </p:cNvSpPr>
              <p:nvPr/>
            </p:nvSpPr>
            <p:spPr>
              <a:xfrm>
                <a:off x="7842760" y="5571390"/>
                <a:ext cx="1791965" cy="217817"/>
              </a:xfrm>
              <a:prstGeom prst="rect">
                <a:avLst/>
              </a:prstGeom>
              <a:blipFill>
                <a:blip r:embed="rId7"/>
                <a:stretch>
                  <a:fillRect b="-22222"/>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4106F305-F2EC-4B54-9EFC-B3895BC1C244}"/>
              </a:ext>
            </a:extLst>
          </p:cNvPr>
          <p:cNvSpPr txBox="1"/>
          <p:nvPr/>
        </p:nvSpPr>
        <p:spPr>
          <a:xfrm>
            <a:off x="0" y="0"/>
            <a:ext cx="8363824" cy="1754326"/>
          </a:xfrm>
          <a:prstGeom prst="rect">
            <a:avLst/>
          </a:prstGeom>
          <a:noFill/>
        </p:spPr>
        <p:txBody>
          <a:bodyPr wrap="square" rtlCol="0">
            <a:spAutoFit/>
          </a:bodyPr>
          <a:lstStyle/>
          <a:p>
            <a:pPr algn="ctr"/>
            <a:r>
              <a:rPr lang="en-GB" sz="5400" dirty="0"/>
              <a:t>EX. 2: MAGNETIC cylinder</a:t>
            </a:r>
          </a:p>
          <a:p>
            <a:pPr algn="ctr"/>
            <a:r>
              <a:rPr lang="en-GB" sz="5400" dirty="0"/>
              <a:t>CALCULATOR AND RESULTS</a:t>
            </a:r>
          </a:p>
        </p:txBody>
      </p:sp>
    </p:spTree>
    <p:extLst>
      <p:ext uri="{BB962C8B-B14F-4D97-AF65-F5344CB8AC3E}">
        <p14:creationId xmlns:p14="http://schemas.microsoft.com/office/powerpoint/2010/main" val="134915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100668" y="195045"/>
            <a:ext cx="12192000" cy="1200329"/>
          </a:xfrm>
          <a:prstGeom prst="rect">
            <a:avLst/>
          </a:prstGeom>
          <a:noFill/>
        </p:spPr>
        <p:txBody>
          <a:bodyPr wrap="square" rtlCol="0">
            <a:spAutoFit/>
          </a:bodyPr>
          <a:lstStyle/>
          <a:p>
            <a:pPr algn="ctr"/>
            <a:r>
              <a:rPr lang="en-GB" sz="7200" dirty="0"/>
              <a:t>DATA TYPES II – element data</a:t>
            </a:r>
          </a:p>
        </p:txBody>
      </p:sp>
      <p:grpSp>
        <p:nvGrpSpPr>
          <p:cNvPr id="8" name="Group 7">
            <a:extLst>
              <a:ext uri="{FF2B5EF4-FFF2-40B4-BE49-F238E27FC236}">
                <a16:creationId xmlns:a16="http://schemas.microsoft.com/office/drawing/2014/main" id="{EA4E0CB4-EE89-4EA3-848C-08429C32576D}"/>
              </a:ext>
            </a:extLst>
          </p:cNvPr>
          <p:cNvGrpSpPr/>
          <p:nvPr/>
        </p:nvGrpSpPr>
        <p:grpSpPr>
          <a:xfrm>
            <a:off x="0" y="5423186"/>
            <a:ext cx="5296639" cy="1434814"/>
            <a:chOff x="698693" y="1946860"/>
            <a:chExt cx="5296639" cy="1434814"/>
          </a:xfrm>
        </p:grpSpPr>
        <p:pic>
          <p:nvPicPr>
            <p:cNvPr id="6" name="Picture 5" descr="A picture containing projector, worktable&#10;&#10;Description automatically generated">
              <a:extLst>
                <a:ext uri="{FF2B5EF4-FFF2-40B4-BE49-F238E27FC236}">
                  <a16:creationId xmlns:a16="http://schemas.microsoft.com/office/drawing/2014/main" id="{DA7A8F9B-75FE-4090-84E4-BE1769D2F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93" y="1946860"/>
              <a:ext cx="5296639" cy="1219370"/>
            </a:xfrm>
            <a:prstGeom prst="rect">
              <a:avLst/>
            </a:prstGeom>
          </p:spPr>
        </p:pic>
        <p:sp>
          <p:nvSpPr>
            <p:cNvPr id="7" name="TextBox 6">
              <a:extLst>
                <a:ext uri="{FF2B5EF4-FFF2-40B4-BE49-F238E27FC236}">
                  <a16:creationId xmlns:a16="http://schemas.microsoft.com/office/drawing/2014/main" id="{169ABBA3-3F11-4EA6-8ED7-2FB54C6ABA94}"/>
                </a:ext>
              </a:extLst>
            </p:cNvPr>
            <p:cNvSpPr txBox="1"/>
            <p:nvPr/>
          </p:nvSpPr>
          <p:spPr>
            <a:xfrm>
              <a:off x="1107345" y="3166230"/>
              <a:ext cx="3389154" cy="215444"/>
            </a:xfrm>
            <a:prstGeom prst="rect">
              <a:avLst/>
            </a:prstGeom>
            <a:noFill/>
          </p:spPr>
          <p:txBody>
            <a:bodyPr wrap="square" rtlCol="0">
              <a:spAutoFit/>
            </a:bodyPr>
            <a:lstStyle/>
            <a:p>
              <a:r>
                <a:rPr lang="en-GB" sz="800" dirty="0"/>
                <a:t>https://vtk.org/wp-content/uploads/2015/04/file-formats.pdf</a:t>
              </a:r>
            </a:p>
          </p:txBody>
        </p:sp>
      </p:grpSp>
      <p:cxnSp>
        <p:nvCxnSpPr>
          <p:cNvPr id="9" name="Straight Connector 8">
            <a:extLst>
              <a:ext uri="{FF2B5EF4-FFF2-40B4-BE49-F238E27FC236}">
                <a16:creationId xmlns:a16="http://schemas.microsoft.com/office/drawing/2014/main" id="{D1CEB31A-4833-4842-899D-FE19296FB630}"/>
              </a:ext>
            </a:extLst>
          </p:cNvPr>
          <p:cNvCxnSpPr/>
          <p:nvPr/>
        </p:nvCxnSpPr>
        <p:spPr>
          <a:xfrm>
            <a:off x="6096000" y="1200329"/>
            <a:ext cx="0" cy="5510864"/>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E1B77F2-00FA-46B1-9CD4-C7B4CF9166FC}"/>
              </a:ext>
            </a:extLst>
          </p:cNvPr>
          <p:cNvSpPr txBox="1"/>
          <p:nvPr/>
        </p:nvSpPr>
        <p:spPr>
          <a:xfrm>
            <a:off x="6182686" y="1200329"/>
            <a:ext cx="5712903" cy="2585323"/>
          </a:xfrm>
          <a:prstGeom prst="rect">
            <a:avLst/>
          </a:prstGeom>
          <a:noFill/>
        </p:spPr>
        <p:txBody>
          <a:bodyPr wrap="square" rtlCol="0">
            <a:spAutoFit/>
          </a:bodyPr>
          <a:lstStyle/>
          <a:p>
            <a:r>
              <a:rPr lang="en-GB" u="sng" dirty="0"/>
              <a:t>File Types</a:t>
            </a:r>
          </a:p>
          <a:p>
            <a:endParaRPr lang="en-GB" dirty="0"/>
          </a:p>
          <a:p>
            <a:pPr marL="285750" indent="-285750">
              <a:buFont typeface="Wingdings" panose="05000000000000000000" pitchFamily="2" charset="2"/>
              <a:buChar char="Ø"/>
            </a:pPr>
            <a:r>
              <a:rPr lang="en-GB" dirty="0"/>
              <a:t> Legacy VTK files</a:t>
            </a:r>
          </a:p>
          <a:p>
            <a:pPr marL="742950" lvl="1" indent="-285750">
              <a:buFont typeface="Wingdings" panose="05000000000000000000" pitchFamily="2" charset="2"/>
              <a:buChar char="Ø"/>
            </a:pPr>
            <a:r>
              <a:rPr lang="en-GB" dirty="0"/>
              <a:t>Describe a broad array of different grid types</a:t>
            </a:r>
          </a:p>
          <a:p>
            <a:pPr marL="742950" lvl="1" indent="-285750">
              <a:buFont typeface="Wingdings" panose="05000000000000000000" pitchFamily="2" charset="2"/>
              <a:buChar char="Ø"/>
            </a:pPr>
            <a:r>
              <a:rPr lang="en-GB" dirty="0"/>
              <a:t>Sasview currently only supports unstructured grids where every element has same number of faces, every face same number of elements</a:t>
            </a:r>
          </a:p>
          <a:p>
            <a:pPr marL="742950" lvl="1" indent="-285750">
              <a:buFont typeface="Wingdings" panose="05000000000000000000" pitchFamily="2" charset="2"/>
              <a:buChar char="Ø"/>
            </a:pPr>
            <a:r>
              <a:rPr lang="en-GB" dirty="0"/>
              <a:t>Some combination of shown elements</a:t>
            </a:r>
          </a:p>
          <a:p>
            <a:pPr marL="742950" lvl="1" indent="-285750">
              <a:buFont typeface="Wingdings" panose="05000000000000000000" pitchFamily="2" charset="2"/>
              <a:buChar char="Ø"/>
            </a:pPr>
            <a:endParaRPr lang="en-GB" dirty="0"/>
          </a:p>
        </p:txBody>
      </p:sp>
      <p:sp>
        <p:nvSpPr>
          <p:cNvPr id="11" name="TextBox 10">
            <a:extLst>
              <a:ext uri="{FF2B5EF4-FFF2-40B4-BE49-F238E27FC236}">
                <a16:creationId xmlns:a16="http://schemas.microsoft.com/office/drawing/2014/main" id="{20A67802-2554-41EE-A735-3880629C65C8}"/>
              </a:ext>
            </a:extLst>
          </p:cNvPr>
          <p:cNvSpPr txBox="1"/>
          <p:nvPr/>
        </p:nvSpPr>
        <p:spPr>
          <a:xfrm>
            <a:off x="6182685" y="3785652"/>
            <a:ext cx="5712903" cy="2585323"/>
          </a:xfrm>
          <a:prstGeom prst="rect">
            <a:avLst/>
          </a:prstGeom>
          <a:noFill/>
        </p:spPr>
        <p:txBody>
          <a:bodyPr wrap="square" rtlCol="0">
            <a:spAutoFit/>
          </a:bodyPr>
          <a:lstStyle/>
          <a:p>
            <a:r>
              <a:rPr lang="en-GB" u="sng" dirty="0"/>
              <a:t>Advantages</a:t>
            </a:r>
          </a:p>
          <a:p>
            <a:endParaRPr lang="en-GB" dirty="0"/>
          </a:p>
          <a:p>
            <a:pPr marL="285750" indent="-285750">
              <a:buFont typeface="Wingdings" panose="05000000000000000000" pitchFamily="2" charset="2"/>
              <a:buChar char="Ø"/>
            </a:pPr>
            <a:r>
              <a:rPr lang="en-GB" dirty="0"/>
              <a:t>Significantly fewer discretisation artifacts in final output</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Can change the level of detail in different regions</a:t>
            </a:r>
          </a:p>
          <a:p>
            <a:endParaRPr lang="en-GB" dirty="0"/>
          </a:p>
          <a:p>
            <a:pPr marL="285750" indent="-285750">
              <a:buFont typeface="Wingdings" panose="05000000000000000000" pitchFamily="2" charset="2"/>
              <a:buChar char="Ø"/>
            </a:pPr>
            <a:r>
              <a:rPr lang="en-GB" dirty="0"/>
              <a:t>Allows finite element simulation output to be used by the calculator as input</a:t>
            </a:r>
          </a:p>
          <a:p>
            <a:pPr marL="742950" lvl="1" indent="-285750">
              <a:buFont typeface="Wingdings" panose="05000000000000000000" pitchFamily="2" charset="2"/>
              <a:buChar char="Ø"/>
            </a:pPr>
            <a:endParaRPr lang="en-GB" dirty="0"/>
          </a:p>
        </p:txBody>
      </p:sp>
      <p:pic>
        <p:nvPicPr>
          <p:cNvPr id="3" name="Picture 2" descr="Shape, polygon&#10;&#10;Description automatically generated">
            <a:extLst>
              <a:ext uri="{FF2B5EF4-FFF2-40B4-BE49-F238E27FC236}">
                <a16:creationId xmlns:a16="http://schemas.microsoft.com/office/drawing/2014/main" id="{9095E003-7F84-441E-B3EF-5E6AB4D07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757" y="1590416"/>
            <a:ext cx="4306798" cy="3527119"/>
          </a:xfrm>
          <a:prstGeom prst="rect">
            <a:avLst/>
          </a:prstGeom>
        </p:spPr>
      </p:pic>
    </p:spTree>
    <p:extLst>
      <p:ext uri="{BB962C8B-B14F-4D97-AF65-F5344CB8AC3E}">
        <p14:creationId xmlns:p14="http://schemas.microsoft.com/office/powerpoint/2010/main" val="3951191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2810312" y="-186908"/>
            <a:ext cx="9381688" cy="2215991"/>
          </a:xfrm>
          <a:prstGeom prst="rect">
            <a:avLst/>
          </a:prstGeom>
          <a:noFill/>
        </p:spPr>
        <p:txBody>
          <a:bodyPr wrap="square" rtlCol="0">
            <a:spAutoFit/>
          </a:bodyPr>
          <a:lstStyle/>
          <a:p>
            <a:pPr algn="ctr"/>
            <a:r>
              <a:rPr lang="en-GB" sz="6600" dirty="0"/>
              <a:t>EX. 3: MAGNETIC SPHERE</a:t>
            </a:r>
          </a:p>
          <a:p>
            <a:pPr algn="ctr"/>
            <a:r>
              <a:rPr lang="en-GB" sz="7200" dirty="0"/>
              <a:t>DATA TYPES</a:t>
            </a:r>
          </a:p>
        </p:txBody>
      </p:sp>
      <p:pic>
        <p:nvPicPr>
          <p:cNvPr id="3" name="Picture 2" descr="Shape, circle&#10;&#10;Description automatically generated">
            <a:extLst>
              <a:ext uri="{FF2B5EF4-FFF2-40B4-BE49-F238E27FC236}">
                <a16:creationId xmlns:a16="http://schemas.microsoft.com/office/drawing/2014/main" id="{E769059B-BF40-4F56-8E06-AB75C8610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810312" cy="2866314"/>
          </a:xfrm>
          <a:prstGeom prst="rect">
            <a:avLst/>
          </a:prstGeom>
        </p:spPr>
      </p:pic>
      <p:cxnSp>
        <p:nvCxnSpPr>
          <p:cNvPr id="8" name="Straight Connector 7">
            <a:extLst>
              <a:ext uri="{FF2B5EF4-FFF2-40B4-BE49-F238E27FC236}">
                <a16:creationId xmlns:a16="http://schemas.microsoft.com/office/drawing/2014/main" id="{4595A175-92E8-4425-870A-67BA36BB37DA}"/>
              </a:ext>
            </a:extLst>
          </p:cNvPr>
          <p:cNvCxnSpPr/>
          <p:nvPr/>
        </p:nvCxnSpPr>
        <p:spPr>
          <a:xfrm>
            <a:off x="50333" y="5778156"/>
            <a:ext cx="11794921"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3EC5A78-21A2-4F5D-9F69-79656AC1AB14}"/>
              </a:ext>
            </a:extLst>
          </p:cNvPr>
          <p:cNvSpPr txBox="1"/>
          <p:nvPr/>
        </p:nvSpPr>
        <p:spPr>
          <a:xfrm>
            <a:off x="137020" y="5778156"/>
            <a:ext cx="11912367" cy="938719"/>
          </a:xfrm>
          <a:prstGeom prst="rect">
            <a:avLst/>
          </a:prstGeom>
          <a:noFill/>
        </p:spPr>
        <p:txBody>
          <a:bodyPr wrap="square" rtlCol="0">
            <a:spAutoFit/>
          </a:bodyPr>
          <a:lstStyle/>
          <a:p>
            <a:pPr marL="228600" indent="-228600">
              <a:buAutoNum type="arabicPeriod"/>
            </a:pPr>
            <a:r>
              <a:rPr lang="en-GB" sz="1100" dirty="0"/>
              <a:t>Analytical results derived in:</a:t>
            </a:r>
          </a:p>
          <a:p>
            <a:r>
              <a:rPr lang="en-GB" sz="1100" dirty="0"/>
              <a:t>Observation of cross-shaped anisotropy in spin-resolved small-angle neutron scattering</a:t>
            </a:r>
          </a:p>
          <a:p>
            <a:r>
              <a:rPr lang="en-GB" sz="1100" dirty="0"/>
              <a:t>Andreas Michels, Dirk Honecker, Frank Döbrich, Charles D. Dewhurst, Kiyonori Suzuki, André Heinemann</a:t>
            </a:r>
          </a:p>
          <a:p>
            <a:r>
              <a:rPr lang="en-GB" sz="1100" dirty="0"/>
              <a:t>DOI: 10.1103/PhysRevB.85.184417</a:t>
            </a:r>
          </a:p>
          <a:p>
            <a:endParaRPr lang="en-GB" sz="1100" dirty="0"/>
          </a:p>
        </p:txBody>
      </p:sp>
      <p:sp>
        <p:nvSpPr>
          <p:cNvPr id="6" name="TextBox 5">
            <a:extLst>
              <a:ext uri="{FF2B5EF4-FFF2-40B4-BE49-F238E27FC236}">
                <a16:creationId xmlns:a16="http://schemas.microsoft.com/office/drawing/2014/main" id="{B1E47500-181A-41D2-B21C-ACED7974FA4C}"/>
              </a:ext>
            </a:extLst>
          </p:cNvPr>
          <p:cNvSpPr txBox="1"/>
          <p:nvPr/>
        </p:nvSpPr>
        <p:spPr>
          <a:xfrm>
            <a:off x="2810312" y="2121416"/>
            <a:ext cx="2810312" cy="646331"/>
          </a:xfrm>
          <a:prstGeom prst="rect">
            <a:avLst/>
          </a:prstGeom>
          <a:noFill/>
        </p:spPr>
        <p:txBody>
          <a:bodyPr wrap="square" rtlCol="0">
            <a:spAutoFit/>
          </a:bodyPr>
          <a:lstStyle/>
          <a:p>
            <a:r>
              <a:rPr lang="en-GB" dirty="0"/>
              <a:t>N(</a:t>
            </a:r>
            <a:r>
              <a:rPr lang="en-GB" b="1" dirty="0"/>
              <a:t>r</a:t>
            </a:r>
            <a:r>
              <a:rPr lang="en-GB" dirty="0"/>
              <a:t>) = N</a:t>
            </a:r>
            <a:endParaRPr lang="en-GB" b="0" i="0" dirty="0">
              <a:solidFill>
                <a:srgbClr val="202124"/>
              </a:solidFill>
              <a:effectLst/>
              <a:latin typeface="Google Sans"/>
            </a:endParaRPr>
          </a:p>
          <a:p>
            <a:r>
              <a:rPr lang="en-GB" dirty="0" err="1">
                <a:solidFill>
                  <a:srgbClr val="202124"/>
                </a:solidFill>
                <a:latin typeface="Google Sans"/>
              </a:rPr>
              <a:t>b</a:t>
            </a:r>
            <a:r>
              <a:rPr lang="en-GB" baseline="-25000" dirty="0" err="1">
                <a:solidFill>
                  <a:srgbClr val="202124"/>
                </a:solidFill>
                <a:latin typeface="Google Sans"/>
              </a:rPr>
              <a:t>H</a:t>
            </a:r>
            <a:r>
              <a:rPr lang="en-GB" b="1" dirty="0" err="1">
                <a:solidFill>
                  <a:srgbClr val="202124"/>
                </a:solidFill>
                <a:latin typeface="Google Sans"/>
              </a:rPr>
              <a:t>M</a:t>
            </a:r>
            <a:r>
              <a:rPr lang="en-GB" b="1" dirty="0">
                <a:solidFill>
                  <a:srgbClr val="202124"/>
                </a:solidFill>
                <a:latin typeface="Google Sans"/>
              </a:rPr>
              <a:t>(r)</a:t>
            </a:r>
            <a:r>
              <a:rPr lang="en-GB" dirty="0">
                <a:solidFill>
                  <a:srgbClr val="202124"/>
                </a:solidFill>
                <a:latin typeface="Google Sans"/>
              </a:rPr>
              <a:t> = (0, 0, M</a:t>
            </a:r>
            <a:r>
              <a:rPr lang="en-GB" baseline="-25000" dirty="0">
                <a:solidFill>
                  <a:srgbClr val="202124"/>
                </a:solidFill>
                <a:latin typeface="Google Sans"/>
              </a:rPr>
              <a:t>x</a:t>
            </a:r>
            <a:r>
              <a:rPr lang="en-GB" dirty="0">
                <a:solidFill>
                  <a:srgbClr val="202124"/>
                </a:solidFill>
                <a:latin typeface="Google Sans"/>
              </a:rPr>
              <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E6D3DD-A521-48D5-9CA1-6DC298E61A89}"/>
                  </a:ext>
                </a:extLst>
              </p:cNvPr>
              <p:cNvSpPr txBox="1"/>
              <p:nvPr/>
            </p:nvSpPr>
            <p:spPr>
              <a:xfrm>
                <a:off x="999134" y="3779709"/>
                <a:ext cx="1317347" cy="77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solidFill>
                            <a:schemeClr val="tx1"/>
                          </a:solidFill>
                          <a:latin typeface="Cambria Math" panose="02040503050406030204" pitchFamily="18" charset="0"/>
                        </a:rPr>
                        <m:t>𝑅</m:t>
                      </m:r>
                      <m:r>
                        <a:rPr lang="en-GB" i="1" smtClean="0">
                          <a:solidFill>
                            <a:schemeClr val="tx1"/>
                          </a:solidFill>
                          <a:latin typeface="Cambria Math" panose="02040503050406030204" pitchFamily="18" charset="0"/>
                        </a:rPr>
                        <m:t>=</m:t>
                      </m:r>
                      <m:f>
                        <m:fPr>
                          <m:ctrlPr>
                            <a:rPr lang="en-GB" i="1" smtClean="0">
                              <a:solidFill>
                                <a:schemeClr val="tx1"/>
                              </a:solidFill>
                              <a:latin typeface="Cambria Math" panose="02040503050406030204" pitchFamily="18" charset="0"/>
                            </a:rPr>
                          </m:ctrlPr>
                        </m:fPr>
                        <m:num>
                          <m:sSup>
                            <m:sSupPr>
                              <m:ctrlPr>
                                <a:rPr lang="en-GB" i="1" smtClean="0">
                                  <a:solidFill>
                                    <a:schemeClr val="tx1"/>
                                  </a:solidFill>
                                  <a:latin typeface="Cambria Math" panose="02040503050406030204" pitchFamily="18" charset="0"/>
                                </a:rPr>
                              </m:ctrlPr>
                            </m:sSupPr>
                            <m:e>
                              <m:d>
                                <m:dPr>
                                  <m:begChr m:val="|"/>
                                  <m:endChr m:val="|"/>
                                  <m:ctrlPr>
                                    <a:rPr lang="en-GB" i="1" smtClean="0">
                                      <a:solidFill>
                                        <a:schemeClr val="tx1"/>
                                      </a:solidFill>
                                      <a:latin typeface="Cambria Math" panose="02040503050406030204" pitchFamily="18" charset="0"/>
                                    </a:rPr>
                                  </m:ctrlPr>
                                </m:dPr>
                                <m:e>
                                  <m:acc>
                                    <m:accPr>
                                      <m:chr m:val="̃"/>
                                      <m:ctrlPr>
                                        <a:rPr lang="en-GB" i="1" smtClean="0">
                                          <a:solidFill>
                                            <a:schemeClr val="tx1"/>
                                          </a:solidFill>
                                          <a:latin typeface="Cambria Math" panose="02040503050406030204" pitchFamily="18" charset="0"/>
                                        </a:rPr>
                                      </m:ctrlPr>
                                    </m:accPr>
                                    <m:e>
                                      <m:r>
                                        <a:rPr lang="en-GB" i="1" smtClean="0">
                                          <a:solidFill>
                                            <a:schemeClr val="tx1"/>
                                          </a:solidFill>
                                          <a:latin typeface="Cambria Math" panose="02040503050406030204" pitchFamily="18" charset="0"/>
                                        </a:rPr>
                                        <m:t>𝑁</m:t>
                                      </m:r>
                                    </m:e>
                                  </m:acc>
                                </m:e>
                              </m:d>
                            </m:e>
                            <m:sup>
                              <m:r>
                                <a:rPr lang="en-GB" i="1" smtClean="0">
                                  <a:solidFill>
                                    <a:schemeClr val="tx1"/>
                                  </a:solidFill>
                                  <a:latin typeface="Cambria Math" panose="02040503050406030204" pitchFamily="18" charset="0"/>
                                </a:rPr>
                                <m:t>2</m:t>
                              </m:r>
                            </m:sup>
                          </m:sSup>
                        </m:num>
                        <m:den>
                          <m:sSubSup>
                            <m:sSubSupPr>
                              <m:ctrlPr>
                                <a:rPr lang="en-GB" i="1" smtClean="0">
                                  <a:solidFill>
                                    <a:schemeClr val="tx1"/>
                                  </a:solidFill>
                                  <a:latin typeface="Cambria Math" panose="02040503050406030204" pitchFamily="18" charset="0"/>
                                </a:rPr>
                              </m:ctrlPr>
                            </m:sSubSupPr>
                            <m:e>
                              <m:r>
                                <a:rPr lang="en-GB" i="1" smtClean="0">
                                  <a:solidFill>
                                    <a:schemeClr val="tx1"/>
                                  </a:solidFill>
                                  <a:latin typeface="Cambria Math" panose="02040503050406030204" pitchFamily="18" charset="0"/>
                                </a:rPr>
                                <m:t>𝑏</m:t>
                              </m:r>
                            </m:e>
                            <m:sub>
                              <m:r>
                                <a:rPr lang="en-GB" i="1" smtClean="0">
                                  <a:solidFill>
                                    <a:schemeClr val="tx1"/>
                                  </a:solidFill>
                                  <a:latin typeface="Cambria Math" panose="02040503050406030204" pitchFamily="18" charset="0"/>
                                </a:rPr>
                                <m:t>𝐻</m:t>
                              </m:r>
                            </m:sub>
                            <m:sup>
                              <m:r>
                                <a:rPr lang="en-GB" i="1" smtClean="0">
                                  <a:solidFill>
                                    <a:schemeClr val="tx1"/>
                                  </a:solidFill>
                                  <a:latin typeface="Cambria Math" panose="02040503050406030204" pitchFamily="18" charset="0"/>
                                </a:rPr>
                                <m:t>2</m:t>
                              </m:r>
                            </m:sup>
                          </m:sSubSup>
                          <m:sSup>
                            <m:sSupPr>
                              <m:ctrlPr>
                                <a:rPr lang="en-GB" i="1" smtClean="0">
                                  <a:solidFill>
                                    <a:schemeClr val="tx1"/>
                                  </a:solidFill>
                                  <a:latin typeface="Cambria Math" panose="02040503050406030204" pitchFamily="18" charset="0"/>
                                </a:rPr>
                              </m:ctrlPr>
                            </m:sSupPr>
                            <m:e>
                              <m:d>
                                <m:dPr>
                                  <m:begChr m:val="|"/>
                                  <m:endChr m:val="|"/>
                                  <m:ctrlPr>
                                    <a:rPr lang="en-GB" i="1" smtClean="0">
                                      <a:solidFill>
                                        <a:schemeClr val="tx1"/>
                                      </a:solidFill>
                                      <a:latin typeface="Cambria Math" panose="02040503050406030204" pitchFamily="18" charset="0"/>
                                    </a:rPr>
                                  </m:ctrlPr>
                                </m:dPr>
                                <m:e>
                                  <m:sSub>
                                    <m:sSubPr>
                                      <m:ctrlPr>
                                        <a:rPr lang="en-GB" i="1" smtClean="0">
                                          <a:solidFill>
                                            <a:schemeClr val="tx1"/>
                                          </a:solidFill>
                                          <a:latin typeface="Cambria Math" panose="02040503050406030204" pitchFamily="18" charset="0"/>
                                        </a:rPr>
                                      </m:ctrlPr>
                                    </m:sSubPr>
                                    <m:e>
                                      <m:acc>
                                        <m:accPr>
                                          <m:chr m:val="̃"/>
                                          <m:ctrlPr>
                                            <a:rPr lang="en-GB" i="1" smtClean="0">
                                              <a:solidFill>
                                                <a:schemeClr val="tx1"/>
                                              </a:solidFill>
                                              <a:latin typeface="Cambria Math" panose="02040503050406030204" pitchFamily="18" charset="0"/>
                                            </a:rPr>
                                          </m:ctrlPr>
                                        </m:accPr>
                                        <m:e>
                                          <m:r>
                                            <a:rPr lang="en-GB" i="1" smtClean="0">
                                              <a:solidFill>
                                                <a:schemeClr val="tx1"/>
                                              </a:solidFill>
                                              <a:latin typeface="Cambria Math" panose="02040503050406030204" pitchFamily="18" charset="0"/>
                                            </a:rPr>
                                            <m:t>𝑀</m:t>
                                          </m:r>
                                        </m:e>
                                      </m:acc>
                                    </m:e>
                                    <m:sub>
                                      <m:r>
                                        <a:rPr lang="en-GB" i="1" smtClean="0">
                                          <a:solidFill>
                                            <a:schemeClr val="tx1"/>
                                          </a:solidFill>
                                          <a:latin typeface="Cambria Math" panose="02040503050406030204" pitchFamily="18" charset="0"/>
                                        </a:rPr>
                                        <m:t>𝑥</m:t>
                                      </m:r>
                                    </m:sub>
                                  </m:sSub>
                                </m:e>
                              </m:d>
                            </m:e>
                            <m:sup>
                              <m:r>
                                <a:rPr lang="en-GB" i="1" smtClean="0">
                                  <a:solidFill>
                                    <a:schemeClr val="tx1"/>
                                  </a:solidFill>
                                  <a:latin typeface="Cambria Math" panose="02040503050406030204" pitchFamily="18" charset="0"/>
                                </a:rPr>
                                <m:t>2</m:t>
                              </m:r>
                            </m:sup>
                          </m:sSup>
                        </m:den>
                      </m:f>
                    </m:oMath>
                  </m:oMathPara>
                </a14:m>
                <a:endParaRPr lang="en-GB" dirty="0"/>
              </a:p>
            </p:txBody>
          </p:sp>
        </mc:Choice>
        <mc:Fallback xmlns="">
          <p:sp>
            <p:nvSpPr>
              <p:cNvPr id="11" name="TextBox 10">
                <a:extLst>
                  <a:ext uri="{FF2B5EF4-FFF2-40B4-BE49-F238E27FC236}">
                    <a16:creationId xmlns:a16="http://schemas.microsoft.com/office/drawing/2014/main" id="{A5E6D3DD-A521-48D5-9CA1-6DC298E61A89}"/>
                  </a:ext>
                </a:extLst>
              </p:cNvPr>
              <p:cNvSpPr txBox="1">
                <a:spLocks noRot="1" noChangeAspect="1" noMove="1" noResize="1" noEditPoints="1" noAdjustHandles="1" noChangeArrowheads="1" noChangeShapeType="1" noTextEdit="1"/>
              </p:cNvSpPr>
              <p:nvPr/>
            </p:nvSpPr>
            <p:spPr>
              <a:xfrm>
                <a:off x="999134" y="3779709"/>
                <a:ext cx="1317347" cy="774507"/>
              </a:xfrm>
              <a:prstGeom prst="rect">
                <a:avLst/>
              </a:prstGeom>
              <a:blipFill>
                <a:blip r:embed="rId5"/>
                <a:stretch>
                  <a:fillRect/>
                </a:stretch>
              </a:blipFill>
            </p:spPr>
            <p:txBody>
              <a:bodyPr/>
              <a:lstStyle/>
              <a:p>
                <a:r>
                  <a:rPr lang="en-GB">
                    <a:noFill/>
                  </a:rPr>
                  <a:t> </a:t>
                </a:r>
              </a:p>
            </p:txBody>
          </p:sp>
        </mc:Fallback>
      </mc:AlternateContent>
      <p:sp>
        <p:nvSpPr>
          <p:cNvPr id="12" name="Right Brace 11">
            <a:extLst>
              <a:ext uri="{FF2B5EF4-FFF2-40B4-BE49-F238E27FC236}">
                <a16:creationId xmlns:a16="http://schemas.microsoft.com/office/drawing/2014/main" id="{39A7103F-A564-4D42-8F98-132B69984FB2}"/>
              </a:ext>
            </a:extLst>
          </p:cNvPr>
          <p:cNvSpPr/>
          <p:nvPr/>
        </p:nvSpPr>
        <p:spPr>
          <a:xfrm>
            <a:off x="4587430" y="2124942"/>
            <a:ext cx="137160" cy="74489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nvGrpSpPr>
          <p:cNvPr id="29" name="Group 28">
            <a:extLst>
              <a:ext uri="{FF2B5EF4-FFF2-40B4-BE49-F238E27FC236}">
                <a16:creationId xmlns:a16="http://schemas.microsoft.com/office/drawing/2014/main" id="{74FE2AC5-09A3-409A-8697-68706A11B959}"/>
              </a:ext>
            </a:extLst>
          </p:cNvPr>
          <p:cNvGrpSpPr/>
          <p:nvPr/>
        </p:nvGrpSpPr>
        <p:grpSpPr>
          <a:xfrm>
            <a:off x="3583941" y="3352565"/>
            <a:ext cx="6956541" cy="2023595"/>
            <a:chOff x="3730752" y="3176853"/>
            <a:chExt cx="6956541" cy="2023595"/>
          </a:xfrm>
        </p:grpSpPr>
        <p:grpSp>
          <p:nvGrpSpPr>
            <p:cNvPr id="23" name="Group 22">
              <a:extLst>
                <a:ext uri="{FF2B5EF4-FFF2-40B4-BE49-F238E27FC236}">
                  <a16:creationId xmlns:a16="http://schemas.microsoft.com/office/drawing/2014/main" id="{AD5F6E36-9D6A-4F44-A95E-3BA638D25134}"/>
                </a:ext>
              </a:extLst>
            </p:cNvPr>
            <p:cNvGrpSpPr/>
            <p:nvPr/>
          </p:nvGrpSpPr>
          <p:grpSpPr>
            <a:xfrm>
              <a:off x="4215467" y="3176853"/>
              <a:ext cx="6465536" cy="1629665"/>
              <a:chOff x="3301067" y="3615339"/>
              <a:chExt cx="6465536" cy="1629665"/>
            </a:xfrm>
          </p:grpSpPr>
          <p:pic>
            <p:nvPicPr>
              <p:cNvPr id="14" name="Picture 13" descr="A picture containing icon&#10;&#10;Description automatically generated">
                <a:extLst>
                  <a:ext uri="{FF2B5EF4-FFF2-40B4-BE49-F238E27FC236}">
                    <a16:creationId xmlns:a16="http://schemas.microsoft.com/office/drawing/2014/main" id="{F00C397F-9A5C-40BB-93ED-0AE2F8EC87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1067" y="3615343"/>
                <a:ext cx="1628793" cy="1628793"/>
              </a:xfrm>
              <a:prstGeom prst="rect">
                <a:avLst/>
              </a:prstGeom>
            </p:spPr>
          </p:pic>
          <p:pic>
            <p:nvPicPr>
              <p:cNvPr id="16" name="Picture 15" descr="A picture containing icon&#10;&#10;Description automatically generated">
                <a:extLst>
                  <a:ext uri="{FF2B5EF4-FFF2-40B4-BE49-F238E27FC236}">
                    <a16:creationId xmlns:a16="http://schemas.microsoft.com/office/drawing/2014/main" id="{0B96A66F-082C-485D-9169-B7CFBF90A9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4053" y="3615342"/>
                <a:ext cx="1614116" cy="1628791"/>
              </a:xfrm>
              <a:prstGeom prst="rect">
                <a:avLst/>
              </a:prstGeom>
            </p:spPr>
          </p:pic>
          <p:pic>
            <p:nvPicPr>
              <p:cNvPr id="20" name="Picture 19" descr="Shape&#10;&#10;Description automatically generated">
                <a:extLst>
                  <a:ext uri="{FF2B5EF4-FFF2-40B4-BE49-F238E27FC236}">
                    <a16:creationId xmlns:a16="http://schemas.microsoft.com/office/drawing/2014/main" id="{450E28D5-A4AA-4E21-97DF-378BFD7A424F}"/>
                  </a:ext>
                </a:extLst>
              </p:cNvPr>
              <p:cNvPicPr>
                <a:picLocks noChangeAspect="1"/>
              </p:cNvPicPr>
              <p:nvPr/>
            </p:nvPicPr>
            <p:blipFill rotWithShape="1">
              <a:blip r:embed="rId8">
                <a:extLst>
                  <a:ext uri="{28A0092B-C50C-407E-A947-70E740481C1C}">
                    <a14:useLocalDpi xmlns:a14="http://schemas.microsoft.com/office/drawing/2010/main" val="0"/>
                  </a:ext>
                </a:extLst>
              </a:blip>
              <a:srcRect b="1968"/>
              <a:stretch/>
            </p:blipFill>
            <p:spPr>
              <a:xfrm>
                <a:off x="6548169" y="3615339"/>
                <a:ext cx="1628792" cy="1629665"/>
              </a:xfrm>
              <a:prstGeom prst="rect">
                <a:avLst/>
              </a:prstGeom>
            </p:spPr>
          </p:pic>
          <p:pic>
            <p:nvPicPr>
              <p:cNvPr id="22" name="Picture 21" descr="Circle&#10;&#10;Description automatically generated with medium confidence">
                <a:extLst>
                  <a:ext uri="{FF2B5EF4-FFF2-40B4-BE49-F238E27FC236}">
                    <a16:creationId xmlns:a16="http://schemas.microsoft.com/office/drawing/2014/main" id="{8828C1FC-68CA-4B38-BE57-E4E078E79A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961" y="3621019"/>
                <a:ext cx="1589642" cy="1623109"/>
              </a:xfrm>
              <a:prstGeom prst="rect">
                <a:avLst/>
              </a:prstGeom>
            </p:spPr>
          </p:pic>
        </p:grpSp>
        <p:sp>
          <p:nvSpPr>
            <p:cNvPr id="24" name="TextBox 23">
              <a:extLst>
                <a:ext uri="{FF2B5EF4-FFF2-40B4-BE49-F238E27FC236}">
                  <a16:creationId xmlns:a16="http://schemas.microsoft.com/office/drawing/2014/main" id="{D8F87874-53E2-48CC-8ECB-CFDB8B99778C}"/>
                </a:ext>
              </a:extLst>
            </p:cNvPr>
            <p:cNvSpPr txBox="1"/>
            <p:nvPr/>
          </p:nvSpPr>
          <p:spPr>
            <a:xfrm>
              <a:off x="4219661" y="4831455"/>
              <a:ext cx="1628792" cy="368993"/>
            </a:xfrm>
            <a:prstGeom prst="rect">
              <a:avLst/>
            </a:prstGeom>
            <a:noFill/>
          </p:spPr>
          <p:txBody>
            <a:bodyPr wrap="square" rtlCol="0">
              <a:spAutoFit/>
            </a:bodyPr>
            <a:lstStyle/>
            <a:p>
              <a:pPr algn="ctr"/>
              <a:r>
                <a:rPr lang="en-GB" dirty="0"/>
                <a:t>0.0025</a:t>
              </a:r>
            </a:p>
          </p:txBody>
        </p:sp>
        <p:sp>
          <p:nvSpPr>
            <p:cNvPr id="25" name="TextBox 24">
              <a:extLst>
                <a:ext uri="{FF2B5EF4-FFF2-40B4-BE49-F238E27FC236}">
                  <a16:creationId xmlns:a16="http://schemas.microsoft.com/office/drawing/2014/main" id="{E67ADAD6-D503-4322-98E5-6A743355336E}"/>
                </a:ext>
              </a:extLst>
            </p:cNvPr>
            <p:cNvSpPr txBox="1"/>
            <p:nvPr/>
          </p:nvSpPr>
          <p:spPr>
            <a:xfrm>
              <a:off x="5824685" y="4805642"/>
              <a:ext cx="1628792" cy="368993"/>
            </a:xfrm>
            <a:prstGeom prst="rect">
              <a:avLst/>
            </a:prstGeom>
            <a:noFill/>
          </p:spPr>
          <p:txBody>
            <a:bodyPr wrap="square" rtlCol="0">
              <a:spAutoFit/>
            </a:bodyPr>
            <a:lstStyle/>
            <a:p>
              <a:pPr algn="ctr"/>
              <a:r>
                <a:rPr lang="en-GB" dirty="0"/>
                <a:t>0.2025</a:t>
              </a:r>
            </a:p>
          </p:txBody>
        </p:sp>
        <p:sp>
          <p:nvSpPr>
            <p:cNvPr id="26" name="TextBox 25">
              <a:extLst>
                <a:ext uri="{FF2B5EF4-FFF2-40B4-BE49-F238E27FC236}">
                  <a16:creationId xmlns:a16="http://schemas.microsoft.com/office/drawing/2014/main" id="{09D034FD-3FA3-41D0-81EE-001117E37992}"/>
                </a:ext>
              </a:extLst>
            </p:cNvPr>
            <p:cNvSpPr txBox="1"/>
            <p:nvPr/>
          </p:nvSpPr>
          <p:spPr>
            <a:xfrm>
              <a:off x="7462569" y="4805641"/>
              <a:ext cx="1628792" cy="368993"/>
            </a:xfrm>
            <a:prstGeom prst="rect">
              <a:avLst/>
            </a:prstGeom>
            <a:noFill/>
          </p:spPr>
          <p:txBody>
            <a:bodyPr wrap="square" rtlCol="0">
              <a:spAutoFit/>
            </a:bodyPr>
            <a:lstStyle/>
            <a:p>
              <a:pPr algn="ctr"/>
              <a:r>
                <a:rPr lang="en-GB" dirty="0"/>
                <a:t>4.0</a:t>
              </a:r>
            </a:p>
          </p:txBody>
        </p:sp>
        <p:sp>
          <p:nvSpPr>
            <p:cNvPr id="27" name="TextBox 26">
              <a:extLst>
                <a:ext uri="{FF2B5EF4-FFF2-40B4-BE49-F238E27FC236}">
                  <a16:creationId xmlns:a16="http://schemas.microsoft.com/office/drawing/2014/main" id="{F3BF005A-99F6-4F55-8546-CE7E27618697}"/>
                </a:ext>
              </a:extLst>
            </p:cNvPr>
            <p:cNvSpPr txBox="1"/>
            <p:nvPr/>
          </p:nvSpPr>
          <p:spPr>
            <a:xfrm>
              <a:off x="9058501" y="4831454"/>
              <a:ext cx="1628792" cy="368993"/>
            </a:xfrm>
            <a:prstGeom prst="rect">
              <a:avLst/>
            </a:prstGeom>
            <a:noFill/>
          </p:spPr>
          <p:txBody>
            <a:bodyPr wrap="square" rtlCol="0">
              <a:spAutoFit/>
            </a:bodyPr>
            <a:lstStyle/>
            <a:p>
              <a:pPr algn="ctr"/>
              <a:r>
                <a:rPr lang="en-GB" dirty="0"/>
                <a:t>2500</a:t>
              </a:r>
            </a:p>
          </p:txBody>
        </p:sp>
        <p:sp>
          <p:nvSpPr>
            <p:cNvPr id="28" name="TextBox 27">
              <a:extLst>
                <a:ext uri="{FF2B5EF4-FFF2-40B4-BE49-F238E27FC236}">
                  <a16:creationId xmlns:a16="http://schemas.microsoft.com/office/drawing/2014/main" id="{7AD87F96-E4CC-476E-A35F-743D30263431}"/>
                </a:ext>
              </a:extLst>
            </p:cNvPr>
            <p:cNvSpPr txBox="1"/>
            <p:nvPr/>
          </p:nvSpPr>
          <p:spPr>
            <a:xfrm>
              <a:off x="3730752" y="4827435"/>
              <a:ext cx="479817" cy="369332"/>
            </a:xfrm>
            <a:prstGeom prst="rect">
              <a:avLst/>
            </a:prstGeom>
            <a:noFill/>
          </p:spPr>
          <p:txBody>
            <a:bodyPr wrap="square" rtlCol="0">
              <a:spAutoFit/>
            </a:bodyPr>
            <a:lstStyle/>
            <a:p>
              <a:pPr algn="ctr"/>
              <a:r>
                <a:rPr lang="en-GB" dirty="0"/>
                <a:t>R:</a:t>
              </a:r>
            </a:p>
          </p:txBody>
        </p:sp>
      </p:grpSp>
      <p:sp>
        <p:nvSpPr>
          <p:cNvPr id="30" name="TextBox 29">
            <a:extLst>
              <a:ext uri="{FF2B5EF4-FFF2-40B4-BE49-F238E27FC236}">
                <a16:creationId xmlns:a16="http://schemas.microsoft.com/office/drawing/2014/main" id="{E59FB22F-A7B4-45FF-B1E8-A195C09672DC}"/>
              </a:ext>
            </a:extLst>
          </p:cNvPr>
          <p:cNvSpPr txBox="1"/>
          <p:nvPr/>
        </p:nvSpPr>
        <p:spPr>
          <a:xfrm>
            <a:off x="2810312" y="1767899"/>
            <a:ext cx="8444710" cy="369332"/>
          </a:xfrm>
          <a:prstGeom prst="rect">
            <a:avLst/>
          </a:prstGeom>
          <a:noFill/>
        </p:spPr>
        <p:txBody>
          <a:bodyPr wrap="square" rtlCol="0">
            <a:spAutoFit/>
          </a:bodyPr>
          <a:lstStyle/>
          <a:p>
            <a:r>
              <a:rPr lang="en-GB" dirty="0"/>
              <a:t>Polarisation along x axis, sample aligned with beamline – U axis </a:t>
            </a:r>
            <a:r>
              <a:rPr lang="en-GB" dirty="0">
                <a:sym typeface="Wingdings" panose="05000000000000000000" pitchFamily="2" charset="2"/>
              </a:rPr>
              <a:t> x axis</a:t>
            </a:r>
            <a:endParaRPr lang="en-GB" dirty="0"/>
          </a:p>
        </p:txBody>
      </p:sp>
      <p:pic>
        <p:nvPicPr>
          <p:cNvPr id="7" name="Picture 6">
            <a:extLst>
              <a:ext uri="{FF2B5EF4-FFF2-40B4-BE49-F238E27FC236}">
                <a16:creationId xmlns:a16="http://schemas.microsoft.com/office/drawing/2014/main" id="{E11FC334-C1E3-4DA4-8881-597C48D24B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18056" y="2129374"/>
            <a:ext cx="7309226" cy="717587"/>
          </a:xfrm>
          <a:prstGeom prst="rect">
            <a:avLst/>
          </a:prstGeom>
        </p:spPr>
      </p:pic>
    </p:spTree>
    <p:extLst>
      <p:ext uri="{BB962C8B-B14F-4D97-AF65-F5344CB8AC3E}">
        <p14:creationId xmlns:p14="http://schemas.microsoft.com/office/powerpoint/2010/main" val="2662823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ABB79F40-9DA8-4F73-B435-7F6EF8142BDD}"/>
              </a:ext>
            </a:extLst>
          </p:cNvPr>
          <p:cNvSpPr txBox="1"/>
          <p:nvPr/>
        </p:nvSpPr>
        <p:spPr>
          <a:xfrm>
            <a:off x="79022" y="6457244"/>
            <a:ext cx="10747022" cy="307777"/>
          </a:xfrm>
          <a:prstGeom prst="rect">
            <a:avLst/>
          </a:prstGeom>
          <a:noFill/>
        </p:spPr>
        <p:txBody>
          <a:bodyPr wrap="square" rtlCol="0">
            <a:spAutoFit/>
          </a:bodyPr>
          <a:lstStyle/>
          <a:p>
            <a:r>
              <a:rPr lang="en-GB" sz="1400" dirty="0"/>
              <a:t>*composite image as expected for release version</a:t>
            </a:r>
          </a:p>
        </p:txBody>
      </p:sp>
      <p:grpSp>
        <p:nvGrpSpPr>
          <p:cNvPr id="35" name="Group 34">
            <a:extLst>
              <a:ext uri="{FF2B5EF4-FFF2-40B4-BE49-F238E27FC236}">
                <a16:creationId xmlns:a16="http://schemas.microsoft.com/office/drawing/2014/main" id="{66F22D7C-D01F-4B6C-98E0-F03C840CC3C3}"/>
              </a:ext>
            </a:extLst>
          </p:cNvPr>
          <p:cNvGrpSpPr/>
          <p:nvPr/>
        </p:nvGrpSpPr>
        <p:grpSpPr>
          <a:xfrm>
            <a:off x="1218375" y="68768"/>
            <a:ext cx="9755249" cy="6257925"/>
            <a:chOff x="1218375" y="68768"/>
            <a:chExt cx="9755249" cy="6257925"/>
          </a:xfrm>
        </p:grpSpPr>
        <p:pic>
          <p:nvPicPr>
            <p:cNvPr id="5" name="Picture 4">
              <a:extLst>
                <a:ext uri="{FF2B5EF4-FFF2-40B4-BE49-F238E27FC236}">
                  <a16:creationId xmlns:a16="http://schemas.microsoft.com/office/drawing/2014/main" id="{287B1657-49D7-4D94-9F7F-8FA1675262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8375" y="68768"/>
              <a:ext cx="9755249" cy="6257925"/>
            </a:xfrm>
            <a:prstGeom prst="rect">
              <a:avLst/>
            </a:prstGeom>
          </p:spPr>
        </p:pic>
        <p:pic>
          <p:nvPicPr>
            <p:cNvPr id="8" name="Picture 7">
              <a:extLst>
                <a:ext uri="{FF2B5EF4-FFF2-40B4-BE49-F238E27FC236}">
                  <a16:creationId xmlns:a16="http://schemas.microsoft.com/office/drawing/2014/main" id="{2BB16B4C-A1E6-4F87-B974-FE018F2A9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634" y="3677659"/>
              <a:ext cx="948904" cy="116532"/>
            </a:xfrm>
            <a:prstGeom prst="rect">
              <a:avLst/>
            </a:prstGeom>
          </p:spPr>
        </p:pic>
        <p:pic>
          <p:nvPicPr>
            <p:cNvPr id="10" name="Picture 9">
              <a:extLst>
                <a:ext uri="{FF2B5EF4-FFF2-40B4-BE49-F238E27FC236}">
                  <a16:creationId xmlns:a16="http://schemas.microsoft.com/office/drawing/2014/main" id="{E2B05628-8468-4413-804E-A456EC3DD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5748" y="772026"/>
              <a:ext cx="356545" cy="151532"/>
            </a:xfrm>
            <a:prstGeom prst="rect">
              <a:avLst/>
            </a:prstGeom>
          </p:spPr>
        </p:pic>
        <p:pic>
          <p:nvPicPr>
            <p:cNvPr id="14" name="Picture 13">
              <a:extLst>
                <a:ext uri="{FF2B5EF4-FFF2-40B4-BE49-F238E27FC236}">
                  <a16:creationId xmlns:a16="http://schemas.microsoft.com/office/drawing/2014/main" id="{7D235ACE-1844-482A-A1BE-E4AC2BAF01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1005" y="1400835"/>
              <a:ext cx="487066" cy="121767"/>
            </a:xfrm>
            <a:prstGeom prst="rect">
              <a:avLst/>
            </a:prstGeom>
          </p:spPr>
        </p:pic>
        <p:sp>
          <p:nvSpPr>
            <p:cNvPr id="15" name="Rectangle 14">
              <a:extLst>
                <a:ext uri="{FF2B5EF4-FFF2-40B4-BE49-F238E27FC236}">
                  <a16:creationId xmlns:a16="http://schemas.microsoft.com/office/drawing/2014/main" id="{A5CB64B8-3A98-4EC2-B1D6-D54DD9AB1344}"/>
                </a:ext>
              </a:extLst>
            </p:cNvPr>
            <p:cNvSpPr/>
            <p:nvPr/>
          </p:nvSpPr>
          <p:spPr>
            <a:xfrm>
              <a:off x="3095538" y="3677659"/>
              <a:ext cx="58723" cy="116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822C56BA-C78D-4AB7-8CCB-45AA54B471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4093" y="2194741"/>
              <a:ext cx="618200" cy="121767"/>
            </a:xfrm>
            <a:prstGeom prst="rect">
              <a:avLst/>
            </a:prstGeom>
          </p:spPr>
        </p:pic>
        <p:pic>
          <p:nvPicPr>
            <p:cNvPr id="29" name="Picture 28">
              <a:extLst>
                <a:ext uri="{FF2B5EF4-FFF2-40B4-BE49-F238E27FC236}">
                  <a16:creationId xmlns:a16="http://schemas.microsoft.com/office/drawing/2014/main" id="{70C6C2C4-F37A-476C-A50A-13A9F92838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8304" y="1006918"/>
              <a:ext cx="669997" cy="142374"/>
            </a:xfrm>
            <a:prstGeom prst="rect">
              <a:avLst/>
            </a:prstGeom>
          </p:spPr>
        </p:pic>
        <p:pic>
          <p:nvPicPr>
            <p:cNvPr id="30" name="Picture 29">
              <a:extLst>
                <a:ext uri="{FF2B5EF4-FFF2-40B4-BE49-F238E27FC236}">
                  <a16:creationId xmlns:a16="http://schemas.microsoft.com/office/drawing/2014/main" id="{3533F633-271A-4D86-877D-A6C7BA09BD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8304" y="1258461"/>
              <a:ext cx="669997" cy="142374"/>
            </a:xfrm>
            <a:prstGeom prst="rect">
              <a:avLst/>
            </a:prstGeom>
          </p:spPr>
        </p:pic>
        <p:pic>
          <p:nvPicPr>
            <p:cNvPr id="31" name="Picture 30">
              <a:extLst>
                <a:ext uri="{FF2B5EF4-FFF2-40B4-BE49-F238E27FC236}">
                  <a16:creationId xmlns:a16="http://schemas.microsoft.com/office/drawing/2014/main" id="{53D315C6-0D53-401F-9057-755184CEFF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8304" y="1510004"/>
              <a:ext cx="669997" cy="142374"/>
            </a:xfrm>
            <a:prstGeom prst="rect">
              <a:avLst/>
            </a:prstGeom>
          </p:spPr>
        </p:pic>
        <p:pic>
          <p:nvPicPr>
            <p:cNvPr id="32" name="Picture 31">
              <a:extLst>
                <a:ext uri="{FF2B5EF4-FFF2-40B4-BE49-F238E27FC236}">
                  <a16:creationId xmlns:a16="http://schemas.microsoft.com/office/drawing/2014/main" id="{28B3882F-3077-4046-8C2E-06EAFB0E5C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9945" y="2095831"/>
              <a:ext cx="669997" cy="142374"/>
            </a:xfrm>
            <a:prstGeom prst="rect">
              <a:avLst/>
            </a:prstGeom>
          </p:spPr>
        </p:pic>
        <p:pic>
          <p:nvPicPr>
            <p:cNvPr id="33" name="Picture 32">
              <a:extLst>
                <a:ext uri="{FF2B5EF4-FFF2-40B4-BE49-F238E27FC236}">
                  <a16:creationId xmlns:a16="http://schemas.microsoft.com/office/drawing/2014/main" id="{23DE6F20-0FB4-4661-B326-3960C4AA23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9944" y="2347374"/>
              <a:ext cx="669997" cy="142374"/>
            </a:xfrm>
            <a:prstGeom prst="rect">
              <a:avLst/>
            </a:prstGeom>
          </p:spPr>
        </p:pic>
        <p:pic>
          <p:nvPicPr>
            <p:cNvPr id="34" name="Picture 33">
              <a:extLst>
                <a:ext uri="{FF2B5EF4-FFF2-40B4-BE49-F238E27FC236}">
                  <a16:creationId xmlns:a16="http://schemas.microsoft.com/office/drawing/2014/main" id="{EDA38295-4769-48D7-B104-DA23DF642A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1592" y="2598917"/>
              <a:ext cx="669997" cy="142374"/>
            </a:xfrm>
            <a:prstGeom prst="rect">
              <a:avLst/>
            </a:prstGeom>
          </p:spPr>
        </p:pic>
      </p:grpSp>
    </p:spTree>
    <p:extLst>
      <p:ext uri="{BB962C8B-B14F-4D97-AF65-F5344CB8AC3E}">
        <p14:creationId xmlns:p14="http://schemas.microsoft.com/office/powerpoint/2010/main" val="1751199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0" y="0"/>
            <a:ext cx="12192000" cy="1200329"/>
          </a:xfrm>
          <a:prstGeom prst="rect">
            <a:avLst/>
          </a:prstGeom>
          <a:noFill/>
        </p:spPr>
        <p:txBody>
          <a:bodyPr wrap="square" rtlCol="0">
            <a:spAutoFit/>
          </a:bodyPr>
          <a:lstStyle/>
          <a:p>
            <a:pPr algn="ctr"/>
            <a:r>
              <a:rPr lang="en-GB" sz="7200" dirty="0"/>
              <a:t>RESULTS</a:t>
            </a:r>
          </a:p>
        </p:txBody>
      </p:sp>
      <p:pic>
        <p:nvPicPr>
          <p:cNvPr id="5" name="Picture 4">
            <a:extLst>
              <a:ext uri="{FF2B5EF4-FFF2-40B4-BE49-F238E27FC236}">
                <a16:creationId xmlns:a16="http://schemas.microsoft.com/office/drawing/2014/main" id="{D3543AF9-499E-45EE-BE51-92217B630A1B}"/>
              </a:ext>
            </a:extLst>
          </p:cNvPr>
          <p:cNvPicPr>
            <a:picLocks noChangeAspect="1"/>
          </p:cNvPicPr>
          <p:nvPr/>
        </p:nvPicPr>
        <p:blipFill>
          <a:blip r:embed="rId3"/>
          <a:stretch>
            <a:fillRect/>
          </a:stretch>
        </p:blipFill>
        <p:spPr>
          <a:xfrm>
            <a:off x="3040475" y="948266"/>
            <a:ext cx="3055526" cy="2291643"/>
          </a:xfrm>
          <a:prstGeom prst="rect">
            <a:avLst/>
          </a:prstGeom>
        </p:spPr>
      </p:pic>
      <p:pic>
        <p:nvPicPr>
          <p:cNvPr id="8" name="Picture 7">
            <a:extLst>
              <a:ext uri="{FF2B5EF4-FFF2-40B4-BE49-F238E27FC236}">
                <a16:creationId xmlns:a16="http://schemas.microsoft.com/office/drawing/2014/main" id="{0DF723EA-D2D7-4EB3-ACA0-A0A5D5E1A7FF}"/>
              </a:ext>
            </a:extLst>
          </p:cNvPr>
          <p:cNvPicPr>
            <a:picLocks noChangeAspect="1"/>
          </p:cNvPicPr>
          <p:nvPr/>
        </p:nvPicPr>
        <p:blipFill>
          <a:blip r:embed="rId4"/>
          <a:stretch>
            <a:fillRect/>
          </a:stretch>
        </p:blipFill>
        <p:spPr>
          <a:xfrm>
            <a:off x="763" y="948269"/>
            <a:ext cx="3039712" cy="2279784"/>
          </a:xfrm>
          <a:prstGeom prst="rect">
            <a:avLst/>
          </a:prstGeom>
        </p:spPr>
      </p:pic>
      <p:pic>
        <p:nvPicPr>
          <p:cNvPr id="10" name="Picture 9">
            <a:extLst>
              <a:ext uri="{FF2B5EF4-FFF2-40B4-BE49-F238E27FC236}">
                <a16:creationId xmlns:a16="http://schemas.microsoft.com/office/drawing/2014/main" id="{7F98564E-EA2B-4BAC-A982-3930DD5B1753}"/>
              </a:ext>
            </a:extLst>
          </p:cNvPr>
          <p:cNvPicPr>
            <a:picLocks noChangeAspect="1"/>
          </p:cNvPicPr>
          <p:nvPr/>
        </p:nvPicPr>
        <p:blipFill>
          <a:blip r:embed="rId5"/>
          <a:stretch>
            <a:fillRect/>
          </a:stretch>
        </p:blipFill>
        <p:spPr>
          <a:xfrm>
            <a:off x="6096000" y="948267"/>
            <a:ext cx="3039715" cy="2279786"/>
          </a:xfrm>
          <a:prstGeom prst="rect">
            <a:avLst/>
          </a:prstGeom>
        </p:spPr>
      </p:pic>
      <p:pic>
        <p:nvPicPr>
          <p:cNvPr id="12" name="Picture 11">
            <a:extLst>
              <a:ext uri="{FF2B5EF4-FFF2-40B4-BE49-F238E27FC236}">
                <a16:creationId xmlns:a16="http://schemas.microsoft.com/office/drawing/2014/main" id="{725B19C5-173D-4FF1-80AD-F32145539E66}"/>
              </a:ext>
            </a:extLst>
          </p:cNvPr>
          <p:cNvPicPr>
            <a:picLocks noChangeAspect="1"/>
          </p:cNvPicPr>
          <p:nvPr/>
        </p:nvPicPr>
        <p:blipFill>
          <a:blip r:embed="rId6"/>
          <a:stretch>
            <a:fillRect/>
          </a:stretch>
        </p:blipFill>
        <p:spPr>
          <a:xfrm>
            <a:off x="9135709" y="942339"/>
            <a:ext cx="3039715" cy="2279786"/>
          </a:xfrm>
          <a:prstGeom prst="rect">
            <a:avLst/>
          </a:prstGeom>
        </p:spPr>
      </p:pic>
      <p:pic>
        <p:nvPicPr>
          <p:cNvPr id="20" name="Picture 19" descr="A picture containing icon&#10;&#10;Description automatically generated">
            <a:extLst>
              <a:ext uri="{FF2B5EF4-FFF2-40B4-BE49-F238E27FC236}">
                <a16:creationId xmlns:a16="http://schemas.microsoft.com/office/drawing/2014/main" id="{FC5A3DAF-4BF9-475D-8642-5D07D3FDF1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65" y="3222125"/>
            <a:ext cx="1628793" cy="1628793"/>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4240B909-AAC3-4676-904A-7BA824F0CF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0550" y="3239909"/>
            <a:ext cx="1614116" cy="1628791"/>
          </a:xfrm>
          <a:prstGeom prst="rect">
            <a:avLst/>
          </a:prstGeom>
        </p:spPr>
      </p:pic>
      <p:pic>
        <p:nvPicPr>
          <p:cNvPr id="22" name="Picture 21" descr="Shape&#10;&#10;Description automatically generated">
            <a:extLst>
              <a:ext uri="{FF2B5EF4-FFF2-40B4-BE49-F238E27FC236}">
                <a16:creationId xmlns:a16="http://schemas.microsoft.com/office/drawing/2014/main" id="{1DF1D4C6-33E0-440A-A9F0-08049C4651B6}"/>
              </a:ext>
            </a:extLst>
          </p:cNvPr>
          <p:cNvPicPr>
            <a:picLocks noChangeAspect="1"/>
          </p:cNvPicPr>
          <p:nvPr/>
        </p:nvPicPr>
        <p:blipFill rotWithShape="1">
          <a:blip r:embed="rId9">
            <a:extLst>
              <a:ext uri="{28A0092B-C50C-407E-A947-70E740481C1C}">
                <a14:useLocalDpi xmlns:a14="http://schemas.microsoft.com/office/drawing/2010/main" val="0"/>
              </a:ext>
            </a:extLst>
          </a:blip>
          <a:srcRect b="1968"/>
          <a:stretch/>
        </p:blipFill>
        <p:spPr>
          <a:xfrm>
            <a:off x="6911800" y="3221253"/>
            <a:ext cx="1628792" cy="1629665"/>
          </a:xfrm>
          <a:prstGeom prst="rect">
            <a:avLst/>
          </a:prstGeom>
        </p:spPr>
      </p:pic>
      <p:pic>
        <p:nvPicPr>
          <p:cNvPr id="23" name="Picture 22" descr="Circle&#10;&#10;Description automatically generated with medium confidence">
            <a:extLst>
              <a:ext uri="{FF2B5EF4-FFF2-40B4-BE49-F238E27FC236}">
                <a16:creationId xmlns:a16="http://schemas.microsoft.com/office/drawing/2014/main" id="{712CAE6B-752E-426B-8155-17A181257B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90658" y="3221253"/>
            <a:ext cx="1589642" cy="1623109"/>
          </a:xfrm>
          <a:prstGeom prst="rect">
            <a:avLst/>
          </a:prstGeom>
        </p:spPr>
      </p:pic>
      <p:sp>
        <p:nvSpPr>
          <p:cNvPr id="2" name="TextBox 1">
            <a:extLst>
              <a:ext uri="{FF2B5EF4-FFF2-40B4-BE49-F238E27FC236}">
                <a16:creationId xmlns:a16="http://schemas.microsoft.com/office/drawing/2014/main" id="{FBEB8065-132A-4D4D-8C4A-D1F98C40CD18}"/>
              </a:ext>
            </a:extLst>
          </p:cNvPr>
          <p:cNvSpPr txBox="1"/>
          <p:nvPr/>
        </p:nvSpPr>
        <p:spPr>
          <a:xfrm>
            <a:off x="184101" y="5097457"/>
            <a:ext cx="2893719" cy="646331"/>
          </a:xfrm>
          <a:prstGeom prst="rect">
            <a:avLst/>
          </a:prstGeom>
          <a:noFill/>
        </p:spPr>
        <p:txBody>
          <a:bodyPr wrap="square" rtlCol="0">
            <a:spAutoFit/>
          </a:bodyPr>
          <a:lstStyle/>
          <a:p>
            <a:pPr algn="ctr"/>
            <a:r>
              <a:rPr lang="en-GB" dirty="0"/>
              <a:t>max |err|: 0.74%</a:t>
            </a:r>
          </a:p>
          <a:p>
            <a:pPr algn="ctr"/>
            <a:r>
              <a:rPr lang="en-GB" dirty="0"/>
              <a:t>mean(|err|):  0.17 %</a:t>
            </a:r>
          </a:p>
        </p:txBody>
      </p:sp>
      <p:sp>
        <p:nvSpPr>
          <p:cNvPr id="13" name="TextBox 12">
            <a:extLst>
              <a:ext uri="{FF2B5EF4-FFF2-40B4-BE49-F238E27FC236}">
                <a16:creationId xmlns:a16="http://schemas.microsoft.com/office/drawing/2014/main" id="{1DA2FD16-481D-4767-AB73-FDE0DFA37937}"/>
              </a:ext>
            </a:extLst>
          </p:cNvPr>
          <p:cNvSpPr txBox="1"/>
          <p:nvPr/>
        </p:nvSpPr>
        <p:spPr>
          <a:xfrm>
            <a:off x="3121378" y="5095199"/>
            <a:ext cx="2893719" cy="646331"/>
          </a:xfrm>
          <a:prstGeom prst="rect">
            <a:avLst/>
          </a:prstGeom>
          <a:noFill/>
        </p:spPr>
        <p:txBody>
          <a:bodyPr wrap="square" rtlCol="0">
            <a:spAutoFit/>
          </a:bodyPr>
          <a:lstStyle/>
          <a:p>
            <a:pPr algn="ctr"/>
            <a:r>
              <a:rPr lang="en-GB" dirty="0"/>
              <a:t>max |err|: 1.00%</a:t>
            </a:r>
          </a:p>
          <a:p>
            <a:pPr algn="ctr"/>
            <a:r>
              <a:rPr lang="en-GB" dirty="0"/>
              <a:t>mean(|err|):  0.17 %</a:t>
            </a:r>
          </a:p>
        </p:txBody>
      </p:sp>
      <p:sp>
        <p:nvSpPr>
          <p:cNvPr id="14" name="TextBox 13">
            <a:extLst>
              <a:ext uri="{FF2B5EF4-FFF2-40B4-BE49-F238E27FC236}">
                <a16:creationId xmlns:a16="http://schemas.microsoft.com/office/drawing/2014/main" id="{22D4B656-A653-4567-A428-13C212F7712F}"/>
              </a:ext>
            </a:extLst>
          </p:cNvPr>
          <p:cNvSpPr txBox="1"/>
          <p:nvPr/>
        </p:nvSpPr>
        <p:spPr>
          <a:xfrm>
            <a:off x="6279336" y="5095200"/>
            <a:ext cx="2893719" cy="646331"/>
          </a:xfrm>
          <a:prstGeom prst="rect">
            <a:avLst/>
          </a:prstGeom>
          <a:noFill/>
        </p:spPr>
        <p:txBody>
          <a:bodyPr wrap="square" rtlCol="0">
            <a:spAutoFit/>
          </a:bodyPr>
          <a:lstStyle/>
          <a:p>
            <a:pPr algn="ctr"/>
            <a:r>
              <a:rPr lang="en-GB" dirty="0"/>
              <a:t>max |err|: 0.74%</a:t>
            </a:r>
          </a:p>
          <a:p>
            <a:pPr algn="ctr"/>
            <a:r>
              <a:rPr lang="en-GB" dirty="0"/>
              <a:t>mean(|err|):  0.17 %</a:t>
            </a:r>
          </a:p>
        </p:txBody>
      </p:sp>
      <p:sp>
        <p:nvSpPr>
          <p:cNvPr id="15" name="TextBox 14">
            <a:extLst>
              <a:ext uri="{FF2B5EF4-FFF2-40B4-BE49-F238E27FC236}">
                <a16:creationId xmlns:a16="http://schemas.microsoft.com/office/drawing/2014/main" id="{DF0DEA18-5607-4508-B10F-C1D6417FD6B0}"/>
              </a:ext>
            </a:extLst>
          </p:cNvPr>
          <p:cNvSpPr txBox="1"/>
          <p:nvPr/>
        </p:nvSpPr>
        <p:spPr>
          <a:xfrm>
            <a:off x="9338619" y="5095199"/>
            <a:ext cx="2893719" cy="646331"/>
          </a:xfrm>
          <a:prstGeom prst="rect">
            <a:avLst/>
          </a:prstGeom>
          <a:noFill/>
        </p:spPr>
        <p:txBody>
          <a:bodyPr wrap="square" rtlCol="0">
            <a:spAutoFit/>
          </a:bodyPr>
          <a:lstStyle/>
          <a:p>
            <a:pPr algn="ctr"/>
            <a:r>
              <a:rPr lang="en-GB" dirty="0"/>
              <a:t>max |err|: 0.74%</a:t>
            </a:r>
          </a:p>
          <a:p>
            <a:pPr algn="ctr"/>
            <a:r>
              <a:rPr lang="en-GB" dirty="0"/>
              <a:t>mean(|err|):  0.17 %</a:t>
            </a:r>
          </a:p>
        </p:txBody>
      </p:sp>
    </p:spTree>
    <p:extLst>
      <p:ext uri="{BB962C8B-B14F-4D97-AF65-F5344CB8AC3E}">
        <p14:creationId xmlns:p14="http://schemas.microsoft.com/office/powerpoint/2010/main" val="277911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B5428B-11C7-4EB7-AE26-1BE596297762}"/>
              </a:ext>
            </a:extLst>
          </p:cNvPr>
          <p:cNvPicPr>
            <a:picLocks noChangeAspect="1"/>
          </p:cNvPicPr>
          <p:nvPr/>
        </p:nvPicPr>
        <p:blipFill>
          <a:blip r:embed="rId3"/>
          <a:stretch>
            <a:fillRect/>
          </a:stretch>
        </p:blipFill>
        <p:spPr>
          <a:xfrm>
            <a:off x="5339843" y="2462389"/>
            <a:ext cx="6852157" cy="4395611"/>
          </a:xfrm>
          <a:prstGeom prst="rect">
            <a:avLst/>
          </a:prstGeom>
        </p:spPr>
      </p:pic>
      <p:sp>
        <p:nvSpPr>
          <p:cNvPr id="4" name="TextBox 3">
            <a:extLst>
              <a:ext uri="{FF2B5EF4-FFF2-40B4-BE49-F238E27FC236}">
                <a16:creationId xmlns:a16="http://schemas.microsoft.com/office/drawing/2014/main" id="{6610B916-8F2A-42F1-B1E5-A19E1DB4F322}"/>
              </a:ext>
            </a:extLst>
          </p:cNvPr>
          <p:cNvSpPr txBox="1"/>
          <p:nvPr/>
        </p:nvSpPr>
        <p:spPr>
          <a:xfrm>
            <a:off x="0" y="12680"/>
            <a:ext cx="12192000" cy="1200329"/>
          </a:xfrm>
          <a:prstGeom prst="rect">
            <a:avLst/>
          </a:prstGeom>
          <a:noFill/>
        </p:spPr>
        <p:txBody>
          <a:bodyPr wrap="square" rtlCol="0">
            <a:spAutoFit/>
          </a:bodyPr>
          <a:lstStyle/>
          <a:p>
            <a:pPr algn="ctr"/>
            <a:r>
              <a:rPr lang="en-GB" sz="7200" dirty="0"/>
              <a:t>Rocking curves</a:t>
            </a:r>
          </a:p>
        </p:txBody>
      </p:sp>
      <p:pic>
        <p:nvPicPr>
          <p:cNvPr id="3" name="Picture 2">
            <a:extLst>
              <a:ext uri="{FF2B5EF4-FFF2-40B4-BE49-F238E27FC236}">
                <a16:creationId xmlns:a16="http://schemas.microsoft.com/office/drawing/2014/main" id="{DC167906-0A6C-4A36-A2A9-066799EF5BBA}"/>
              </a:ext>
            </a:extLst>
          </p:cNvPr>
          <p:cNvPicPr>
            <a:picLocks noChangeAspect="1"/>
          </p:cNvPicPr>
          <p:nvPr/>
        </p:nvPicPr>
        <p:blipFill>
          <a:blip r:embed="rId4"/>
          <a:stretch>
            <a:fillRect/>
          </a:stretch>
        </p:blipFill>
        <p:spPr>
          <a:xfrm>
            <a:off x="0" y="0"/>
            <a:ext cx="2935671" cy="2497753"/>
          </a:xfrm>
          <a:prstGeom prst="rect">
            <a:avLst/>
          </a:prstGeom>
        </p:spPr>
      </p:pic>
      <p:sp>
        <p:nvSpPr>
          <p:cNvPr id="6" name="TextBox 5">
            <a:extLst>
              <a:ext uri="{FF2B5EF4-FFF2-40B4-BE49-F238E27FC236}">
                <a16:creationId xmlns:a16="http://schemas.microsoft.com/office/drawing/2014/main" id="{6ADD65C6-F452-4105-B12D-50A191B87770}"/>
              </a:ext>
            </a:extLst>
          </p:cNvPr>
          <p:cNvSpPr txBox="1"/>
          <p:nvPr/>
        </p:nvSpPr>
        <p:spPr>
          <a:xfrm>
            <a:off x="8297334" y="1274740"/>
            <a:ext cx="3848100" cy="1200329"/>
          </a:xfrm>
          <a:prstGeom prst="rect">
            <a:avLst/>
          </a:prstGeom>
          <a:noFill/>
        </p:spPr>
        <p:txBody>
          <a:bodyPr wrap="square" rtlCol="0">
            <a:spAutoFit/>
          </a:bodyPr>
          <a:lstStyle/>
          <a:p>
            <a:r>
              <a:rPr lang="en-GB" dirty="0"/>
              <a:t>N         	= 0 </a:t>
            </a:r>
            <a:r>
              <a:rPr lang="en-GB" b="0" i="0" dirty="0">
                <a:solidFill>
                  <a:srgbClr val="202124"/>
                </a:solidFill>
                <a:effectLst/>
                <a:latin typeface="Google Sans"/>
              </a:rPr>
              <a:t>Å</a:t>
            </a:r>
            <a:r>
              <a:rPr lang="en-GB" b="0" i="0" baseline="30000" dirty="0">
                <a:solidFill>
                  <a:srgbClr val="202124"/>
                </a:solidFill>
                <a:effectLst/>
                <a:latin typeface="Google Sans"/>
              </a:rPr>
              <a:t>-2</a:t>
            </a:r>
            <a:endParaRPr lang="en-GB" b="0" i="0" dirty="0">
              <a:solidFill>
                <a:srgbClr val="202124"/>
              </a:solidFill>
              <a:effectLst/>
              <a:latin typeface="Google Sans"/>
            </a:endParaRPr>
          </a:p>
          <a:p>
            <a:r>
              <a:rPr lang="en-GB" dirty="0">
                <a:solidFill>
                  <a:srgbClr val="202124"/>
                </a:solidFill>
                <a:latin typeface="Google Sans"/>
              </a:rPr>
              <a:t>b</a:t>
            </a:r>
            <a:r>
              <a:rPr lang="en-GB" baseline="-25000" dirty="0">
                <a:solidFill>
                  <a:srgbClr val="202124"/>
                </a:solidFill>
                <a:latin typeface="Google Sans"/>
              </a:rPr>
              <a:t>H</a:t>
            </a:r>
            <a:r>
              <a:rPr lang="en-GB" b="1" dirty="0">
                <a:solidFill>
                  <a:srgbClr val="202124"/>
                </a:solidFill>
                <a:latin typeface="Google Sans"/>
              </a:rPr>
              <a:t>M</a:t>
            </a:r>
            <a:r>
              <a:rPr lang="en-GB" dirty="0">
                <a:solidFill>
                  <a:srgbClr val="202124"/>
                </a:solidFill>
                <a:latin typeface="Google Sans"/>
              </a:rPr>
              <a:t> 	= (1, 0, 0)</a:t>
            </a:r>
            <a:r>
              <a:rPr lang="en-GB" b="0" i="0" dirty="0">
                <a:solidFill>
                  <a:srgbClr val="202124"/>
                </a:solidFill>
                <a:effectLst/>
                <a:latin typeface="Google Sans"/>
              </a:rPr>
              <a:t> Å</a:t>
            </a:r>
            <a:r>
              <a:rPr lang="en-GB" b="0" i="0" baseline="30000" dirty="0">
                <a:solidFill>
                  <a:srgbClr val="202124"/>
                </a:solidFill>
                <a:effectLst/>
                <a:latin typeface="Google Sans"/>
              </a:rPr>
              <a:t>-2</a:t>
            </a:r>
            <a:endParaRPr lang="en-GB" b="0" i="0" dirty="0">
              <a:solidFill>
                <a:srgbClr val="202124"/>
              </a:solidFill>
              <a:effectLst/>
              <a:latin typeface="Google Sans"/>
            </a:endParaRPr>
          </a:p>
          <a:p>
            <a:r>
              <a:rPr lang="en-GB" b="1" dirty="0">
                <a:solidFill>
                  <a:srgbClr val="202124"/>
                </a:solidFill>
                <a:latin typeface="Google Sans"/>
              </a:rPr>
              <a:t>P</a:t>
            </a:r>
            <a:r>
              <a:rPr lang="en-GB" dirty="0">
                <a:solidFill>
                  <a:srgbClr val="202124"/>
                </a:solidFill>
                <a:latin typeface="Google Sans"/>
              </a:rPr>
              <a:t>	= (0,0,-1)</a:t>
            </a:r>
          </a:p>
          <a:p>
            <a:r>
              <a:rPr lang="en-GB" i="0" dirty="0">
                <a:solidFill>
                  <a:srgbClr val="202124"/>
                </a:solidFill>
                <a:effectLst/>
                <a:latin typeface="Google Sans"/>
              </a:rPr>
              <a:t>Rocking curve around the vertical axis </a:t>
            </a:r>
          </a:p>
        </p:txBody>
      </p:sp>
      <p:pic>
        <p:nvPicPr>
          <p:cNvPr id="19" name="Picture 18">
            <a:extLst>
              <a:ext uri="{FF2B5EF4-FFF2-40B4-BE49-F238E27FC236}">
                <a16:creationId xmlns:a16="http://schemas.microsoft.com/office/drawing/2014/main" id="{B3B67C31-C467-4A63-8C0D-536432E43684}"/>
              </a:ext>
            </a:extLst>
          </p:cNvPr>
          <p:cNvPicPr>
            <a:picLocks noChangeAspect="1"/>
          </p:cNvPicPr>
          <p:nvPr/>
        </p:nvPicPr>
        <p:blipFill rotWithShape="1">
          <a:blip r:embed="rId5">
            <a:extLst>
              <a:ext uri="{28A0092B-C50C-407E-A947-70E740481C1C}">
                <a14:useLocalDpi xmlns:a14="http://schemas.microsoft.com/office/drawing/2010/main" val="0"/>
              </a:ext>
            </a:extLst>
          </a:blip>
          <a:srcRect l="16094" t="26159" r="18940" b="8649"/>
          <a:stretch/>
        </p:blipFill>
        <p:spPr>
          <a:xfrm>
            <a:off x="2507948" y="2641599"/>
            <a:ext cx="2257642" cy="1907922"/>
          </a:xfrm>
          <a:prstGeom prst="rect">
            <a:avLst/>
          </a:prstGeom>
        </p:spPr>
      </p:pic>
      <p:sp>
        <p:nvSpPr>
          <p:cNvPr id="7" name="TextBox 6">
            <a:extLst>
              <a:ext uri="{FF2B5EF4-FFF2-40B4-BE49-F238E27FC236}">
                <a16:creationId xmlns:a16="http://schemas.microsoft.com/office/drawing/2014/main" id="{D15D7779-1634-4C4E-82E0-9DFA5FE5D359}"/>
              </a:ext>
            </a:extLst>
          </p:cNvPr>
          <p:cNvSpPr txBox="1"/>
          <p:nvPr/>
        </p:nvSpPr>
        <p:spPr>
          <a:xfrm>
            <a:off x="4503572" y="2497753"/>
            <a:ext cx="753533" cy="369332"/>
          </a:xfrm>
          <a:prstGeom prst="rect">
            <a:avLst/>
          </a:prstGeom>
          <a:noFill/>
        </p:spPr>
        <p:txBody>
          <a:bodyPr wrap="square" rtlCol="0">
            <a:spAutoFit/>
          </a:bodyPr>
          <a:lstStyle/>
          <a:p>
            <a:r>
              <a:rPr lang="en-GB" b="1" dirty="0">
                <a:solidFill>
                  <a:srgbClr val="202124"/>
                </a:solidFill>
                <a:latin typeface="Google Sans"/>
              </a:rPr>
              <a:t>M</a:t>
            </a:r>
            <a:r>
              <a:rPr lang="en-GB" b="0" i="0" baseline="-25000" dirty="0">
                <a:solidFill>
                  <a:srgbClr val="202124"/>
                </a:solidFill>
                <a:effectLst/>
                <a:latin typeface="Google Sans"/>
              </a:rPr>
              <a:t>⊥</a:t>
            </a:r>
            <a:endParaRPr lang="en-GB" baseline="-25000" dirty="0"/>
          </a:p>
        </p:txBody>
      </p:sp>
      <p:sp>
        <p:nvSpPr>
          <p:cNvPr id="13" name="TextBox 12">
            <a:extLst>
              <a:ext uri="{FF2B5EF4-FFF2-40B4-BE49-F238E27FC236}">
                <a16:creationId xmlns:a16="http://schemas.microsoft.com/office/drawing/2014/main" id="{52B5599C-00B1-4470-92A0-F07554A146BF}"/>
              </a:ext>
            </a:extLst>
          </p:cNvPr>
          <p:cNvSpPr txBox="1"/>
          <p:nvPr/>
        </p:nvSpPr>
        <p:spPr>
          <a:xfrm>
            <a:off x="172872" y="3915920"/>
            <a:ext cx="1270034" cy="369332"/>
          </a:xfrm>
          <a:prstGeom prst="rect">
            <a:avLst/>
          </a:prstGeom>
          <a:noFill/>
        </p:spPr>
        <p:txBody>
          <a:bodyPr wrap="square" rtlCol="0">
            <a:spAutoFit/>
          </a:bodyPr>
          <a:lstStyle/>
          <a:p>
            <a:r>
              <a:rPr lang="en-GB" b="1" dirty="0">
                <a:solidFill>
                  <a:srgbClr val="202124"/>
                </a:solidFill>
                <a:latin typeface="Google Sans"/>
              </a:rPr>
              <a:t>M</a:t>
            </a:r>
            <a:r>
              <a:rPr lang="en-GB" b="0" i="0" baseline="-25000" dirty="0">
                <a:solidFill>
                  <a:srgbClr val="202124"/>
                </a:solidFill>
                <a:effectLst/>
                <a:latin typeface="Google Sans"/>
              </a:rPr>
              <a:t>⊥</a:t>
            </a:r>
            <a:r>
              <a:rPr lang="en-GB" dirty="0"/>
              <a:t>·</a:t>
            </a:r>
            <a:r>
              <a:rPr lang="en-GB" b="1" dirty="0"/>
              <a:t>p </a:t>
            </a:r>
            <a:r>
              <a:rPr lang="en-GB" dirty="0"/>
              <a:t>=</a:t>
            </a:r>
            <a:r>
              <a:rPr lang="en-GB" b="1" dirty="0"/>
              <a:t> 0</a:t>
            </a:r>
            <a:endParaRPr lang="en-GB" baseline="-25000" dirty="0"/>
          </a:p>
        </p:txBody>
      </p:sp>
    </p:spTree>
    <p:extLst>
      <p:ext uri="{BB962C8B-B14F-4D97-AF65-F5344CB8AC3E}">
        <p14:creationId xmlns:p14="http://schemas.microsoft.com/office/powerpoint/2010/main" val="165719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xit" presetSubtype="0" fill="hold" nodeType="withEffect">
                                  <p:stCondLst>
                                    <p:cond delay="0"/>
                                  </p:stCondLst>
                                  <p:childTnLst>
                                    <p:animEffect transition="out" filter="fade">
                                      <p:cBhvr>
                                        <p:cTn id="12" dur="1000"/>
                                        <p:tgtEl>
                                          <p:spTgt spid="2"/>
                                        </p:tgtEl>
                                      </p:cBhvr>
                                    </p:animEffect>
                                    <p:set>
                                      <p:cBhvr>
                                        <p:cTn id="13" dur="1" fill="hold">
                                          <p:stCondLst>
                                            <p:cond delay="9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0" y="0"/>
            <a:ext cx="12192000" cy="1200329"/>
          </a:xfrm>
          <a:prstGeom prst="rect">
            <a:avLst/>
          </a:prstGeom>
          <a:noFill/>
        </p:spPr>
        <p:txBody>
          <a:bodyPr wrap="square" rtlCol="0">
            <a:spAutoFit/>
          </a:bodyPr>
          <a:lstStyle/>
          <a:p>
            <a:pPr algn="ctr"/>
            <a:r>
              <a:rPr lang="en-GB" sz="7200" dirty="0"/>
              <a:t>MAGNETIC SANS</a:t>
            </a:r>
          </a:p>
        </p:txBody>
      </p:sp>
      <p:grpSp>
        <p:nvGrpSpPr>
          <p:cNvPr id="6" name="Group 5">
            <a:extLst>
              <a:ext uri="{FF2B5EF4-FFF2-40B4-BE49-F238E27FC236}">
                <a16:creationId xmlns:a16="http://schemas.microsoft.com/office/drawing/2014/main" id="{9B8F61BB-9824-4488-89C4-8BEA419F15E6}"/>
              </a:ext>
            </a:extLst>
          </p:cNvPr>
          <p:cNvGrpSpPr/>
          <p:nvPr/>
        </p:nvGrpSpPr>
        <p:grpSpPr>
          <a:xfrm>
            <a:off x="58723" y="927533"/>
            <a:ext cx="5358579" cy="2344336"/>
            <a:chOff x="58723" y="927533"/>
            <a:chExt cx="5358579" cy="2344336"/>
          </a:xfrm>
        </p:grpSpPr>
        <p:pic>
          <p:nvPicPr>
            <p:cNvPr id="3" name="Picture 2" descr="A screenshot of a computer&#10;&#10;Description automatically generated with medium confidence">
              <a:extLst>
                <a:ext uri="{FF2B5EF4-FFF2-40B4-BE49-F238E27FC236}">
                  <a16:creationId xmlns:a16="http://schemas.microsoft.com/office/drawing/2014/main" id="{5AD4C677-B7BE-4B6D-97D9-6A03B99C51F9}"/>
                </a:ext>
              </a:extLst>
            </p:cNvPr>
            <p:cNvPicPr>
              <a:picLocks noChangeAspect="1"/>
            </p:cNvPicPr>
            <p:nvPr/>
          </p:nvPicPr>
          <p:blipFill rotWithShape="1">
            <a:blip r:embed="rId3">
              <a:extLst>
                <a:ext uri="{28A0092B-C50C-407E-A947-70E740481C1C}">
                  <a14:useLocalDpi xmlns:a14="http://schemas.microsoft.com/office/drawing/2010/main" val="0"/>
                </a:ext>
              </a:extLst>
            </a:blip>
            <a:srcRect b="2726"/>
            <a:stretch/>
          </p:blipFill>
          <p:spPr>
            <a:xfrm>
              <a:off x="63505" y="927533"/>
              <a:ext cx="5353797" cy="2075725"/>
            </a:xfrm>
            <a:prstGeom prst="rect">
              <a:avLst/>
            </a:prstGeom>
          </p:spPr>
        </p:pic>
        <p:sp>
          <p:nvSpPr>
            <p:cNvPr id="5" name="TextBox 4">
              <a:extLst>
                <a:ext uri="{FF2B5EF4-FFF2-40B4-BE49-F238E27FC236}">
                  <a16:creationId xmlns:a16="http://schemas.microsoft.com/office/drawing/2014/main" id="{78F931A5-68DA-44D5-B450-05F1829926CB}"/>
                </a:ext>
              </a:extLst>
            </p:cNvPr>
            <p:cNvSpPr txBox="1"/>
            <p:nvPr/>
          </p:nvSpPr>
          <p:spPr>
            <a:xfrm>
              <a:off x="58723" y="2994870"/>
              <a:ext cx="5343787" cy="276999"/>
            </a:xfrm>
            <a:prstGeom prst="rect">
              <a:avLst/>
            </a:prstGeom>
            <a:noFill/>
          </p:spPr>
          <p:txBody>
            <a:bodyPr wrap="square" rtlCol="0">
              <a:spAutoFit/>
            </a:bodyPr>
            <a:lstStyle/>
            <a:p>
              <a:r>
                <a:rPr lang="en-GB" sz="1200" b="0" i="0" u="none" strike="noStrike" baseline="0" dirty="0">
                  <a:latin typeface="DejaVuSans"/>
                </a:rPr>
                <a:t>Magnetic small-angle neutron scattering: </a:t>
              </a:r>
              <a:r>
                <a:rPr lang="en-GB" sz="1200" b="0" i="0" u="none" strike="noStrike" baseline="0" dirty="0">
                  <a:solidFill>
                    <a:srgbClr val="000000"/>
                  </a:solidFill>
                  <a:latin typeface="DejaVuSans"/>
                </a:rPr>
                <a:t>DOI: </a:t>
              </a:r>
              <a:r>
                <a:rPr lang="en-GB" sz="1200" b="0" i="0" u="none" strike="noStrike" baseline="0" dirty="0">
                  <a:solidFill>
                    <a:srgbClr val="0000FF"/>
                  </a:solidFill>
                  <a:latin typeface="DejaVuSans"/>
                </a:rPr>
                <a:t>10.1103/RevModPhys.91.015004</a:t>
              </a:r>
              <a:endParaRPr lang="en-GB" sz="1200" dirty="0"/>
            </a:p>
          </p:txBody>
        </p:sp>
      </p:grpSp>
      <p:sp>
        <p:nvSpPr>
          <p:cNvPr id="7" name="TextBox 6">
            <a:extLst>
              <a:ext uri="{FF2B5EF4-FFF2-40B4-BE49-F238E27FC236}">
                <a16:creationId xmlns:a16="http://schemas.microsoft.com/office/drawing/2014/main" id="{CA4EABD8-A2C1-4718-8BAA-8D225B38FAF9}"/>
              </a:ext>
            </a:extLst>
          </p:cNvPr>
          <p:cNvSpPr txBox="1"/>
          <p:nvPr/>
        </p:nvSpPr>
        <p:spPr>
          <a:xfrm>
            <a:off x="5553512" y="1082180"/>
            <a:ext cx="1535185" cy="923330"/>
          </a:xfrm>
          <a:prstGeom prst="rect">
            <a:avLst/>
          </a:prstGeom>
          <a:noFill/>
        </p:spPr>
        <p:txBody>
          <a:bodyPr wrap="square" rtlCol="0">
            <a:spAutoFit/>
          </a:bodyPr>
          <a:lstStyle/>
          <a:p>
            <a:r>
              <a:rPr lang="en-GB" dirty="0"/>
              <a:t>P: Polariser</a:t>
            </a:r>
          </a:p>
          <a:p>
            <a:r>
              <a:rPr lang="en-GB" dirty="0"/>
              <a:t>F: Spin flipper</a:t>
            </a:r>
          </a:p>
          <a:p>
            <a:r>
              <a:rPr lang="en-GB" dirty="0"/>
              <a:t>A: Analyser</a:t>
            </a:r>
          </a:p>
        </p:txBody>
      </p:sp>
      <p:sp>
        <p:nvSpPr>
          <p:cNvPr id="8" name="Arrow: Right 7">
            <a:extLst>
              <a:ext uri="{FF2B5EF4-FFF2-40B4-BE49-F238E27FC236}">
                <a16:creationId xmlns:a16="http://schemas.microsoft.com/office/drawing/2014/main" id="{B0C6C994-E859-487D-9483-50963031B499}"/>
              </a:ext>
            </a:extLst>
          </p:cNvPr>
          <p:cNvSpPr/>
          <p:nvPr/>
        </p:nvSpPr>
        <p:spPr>
          <a:xfrm>
            <a:off x="6943875" y="1917129"/>
            <a:ext cx="1098958" cy="427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9C600A01-DBEC-4E8F-AA2F-C032195F5858}"/>
              </a:ext>
            </a:extLst>
          </p:cNvPr>
          <p:cNvSpPr txBox="1"/>
          <p:nvPr/>
        </p:nvSpPr>
        <p:spPr>
          <a:xfrm>
            <a:off x="8215616" y="1080447"/>
            <a:ext cx="3691156"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t>We can set the input polarisation direction of the neutrons</a:t>
            </a:r>
          </a:p>
          <a:p>
            <a:pPr marL="285750" indent="-285750">
              <a:buFont typeface="Wingdings" panose="05000000000000000000" pitchFamily="2" charset="2"/>
              <a:buChar char="Ø"/>
            </a:pPr>
            <a:r>
              <a:rPr lang="en-GB" dirty="0"/>
              <a:t>We can choose to only see the scattering due to one output polarisation of neutrons</a:t>
            </a:r>
          </a:p>
          <a:p>
            <a:pPr marL="285750" indent="-285750">
              <a:buFont typeface="Wingdings" panose="05000000000000000000" pitchFamily="2" charset="2"/>
              <a:buChar char="Ø"/>
            </a:pPr>
            <a:r>
              <a:rPr lang="en-GB" dirty="0"/>
              <a:t>This gives us 4 different intensity profiles (cross sections)</a:t>
            </a:r>
          </a:p>
        </p:txBody>
      </p:sp>
      <p:grpSp>
        <p:nvGrpSpPr>
          <p:cNvPr id="18" name="Group 17">
            <a:extLst>
              <a:ext uri="{FF2B5EF4-FFF2-40B4-BE49-F238E27FC236}">
                <a16:creationId xmlns:a16="http://schemas.microsoft.com/office/drawing/2014/main" id="{1BDBBE70-814C-4941-B5F2-54E36D6855E6}"/>
              </a:ext>
            </a:extLst>
          </p:cNvPr>
          <p:cNvGrpSpPr/>
          <p:nvPr/>
        </p:nvGrpSpPr>
        <p:grpSpPr>
          <a:xfrm>
            <a:off x="341653" y="4135931"/>
            <a:ext cx="3548543" cy="1694578"/>
            <a:chOff x="58723" y="3833497"/>
            <a:chExt cx="3548543" cy="1694578"/>
          </a:xfrm>
        </p:grpSpPr>
        <p:sp>
          <p:nvSpPr>
            <p:cNvPr id="10" name="TextBox 9">
              <a:extLst>
                <a:ext uri="{FF2B5EF4-FFF2-40B4-BE49-F238E27FC236}">
                  <a16:creationId xmlns:a16="http://schemas.microsoft.com/office/drawing/2014/main" id="{E659FA53-C34E-4D19-AD15-8405C4AD9AD8}"/>
                </a:ext>
              </a:extLst>
            </p:cNvPr>
            <p:cNvSpPr txBox="1"/>
            <p:nvPr/>
          </p:nvSpPr>
          <p:spPr>
            <a:xfrm>
              <a:off x="1149292" y="3833497"/>
              <a:ext cx="2457974" cy="369332"/>
            </a:xfrm>
            <a:prstGeom prst="rect">
              <a:avLst/>
            </a:prstGeom>
            <a:noFill/>
          </p:spPr>
          <p:txBody>
            <a:bodyPr wrap="square" rtlCol="0">
              <a:spAutoFit/>
            </a:bodyPr>
            <a:lstStyle/>
            <a:p>
              <a:r>
                <a:rPr lang="en-GB" dirty="0"/>
                <a:t>POLARIS – with analyser</a:t>
              </a:r>
            </a:p>
          </p:txBody>
        </p:sp>
        <p:sp>
          <p:nvSpPr>
            <p:cNvPr id="11" name="TextBox 10">
              <a:extLst>
                <a:ext uri="{FF2B5EF4-FFF2-40B4-BE49-F238E27FC236}">
                  <a16:creationId xmlns:a16="http://schemas.microsoft.com/office/drawing/2014/main" id="{7B1CD813-AD66-4A56-942D-214A2BE08E1E}"/>
                </a:ext>
              </a:extLst>
            </p:cNvPr>
            <p:cNvSpPr txBox="1"/>
            <p:nvPr/>
          </p:nvSpPr>
          <p:spPr>
            <a:xfrm>
              <a:off x="58723" y="4286774"/>
              <a:ext cx="1090569" cy="369332"/>
            </a:xfrm>
            <a:prstGeom prst="rect">
              <a:avLst/>
            </a:prstGeom>
            <a:noFill/>
          </p:spPr>
          <p:txBody>
            <a:bodyPr wrap="square" rtlCol="0">
              <a:spAutoFit/>
            </a:bodyPr>
            <a:lstStyle/>
            <a:p>
              <a:r>
                <a:rPr lang="en-GB" dirty="0"/>
                <a:t>Spin-flip</a:t>
              </a:r>
            </a:p>
          </p:txBody>
        </p:sp>
        <p:sp>
          <p:nvSpPr>
            <p:cNvPr id="12" name="TextBox 11">
              <a:extLst>
                <a:ext uri="{FF2B5EF4-FFF2-40B4-BE49-F238E27FC236}">
                  <a16:creationId xmlns:a16="http://schemas.microsoft.com/office/drawing/2014/main" id="{BA50A09D-FDEF-4353-9617-446A7CDE53FB}"/>
                </a:ext>
              </a:extLst>
            </p:cNvPr>
            <p:cNvSpPr txBox="1"/>
            <p:nvPr/>
          </p:nvSpPr>
          <p:spPr>
            <a:xfrm>
              <a:off x="58723" y="4881744"/>
              <a:ext cx="1090569" cy="646331"/>
            </a:xfrm>
            <a:prstGeom prst="rect">
              <a:avLst/>
            </a:prstGeom>
            <a:noFill/>
          </p:spPr>
          <p:txBody>
            <a:bodyPr wrap="square" rtlCol="0">
              <a:spAutoFit/>
            </a:bodyPr>
            <a:lstStyle/>
            <a:p>
              <a:r>
                <a:rPr lang="en-GB" dirty="0"/>
                <a:t>Non-spin-flip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DA899A-2426-4F58-A792-737536F7E7B3}"/>
                    </a:ext>
                  </a:extLst>
                </p:cNvPr>
                <p:cNvSpPr txBox="1"/>
                <p:nvPr/>
              </p:nvSpPr>
              <p:spPr>
                <a:xfrm>
                  <a:off x="1400962" y="4939121"/>
                  <a:ext cx="581378" cy="5470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i="0">
                                    <a:latin typeface="Cambria Math" panose="02040503050406030204" pitchFamily="18" charset="0"/>
                                  </a:rPr>
                                  <m:t>+</m:t>
                                </m:r>
                                <m:r>
                                  <a:rPr lang="en-GB" b="0" i="0" smtClean="0">
                                    <a:latin typeface="Cambria Math" panose="02040503050406030204" pitchFamily="18" charset="0"/>
                                  </a:rPr>
                                  <m:t>+</m:t>
                                </m:r>
                              </m:sup>
                            </m:sSup>
                          </m:num>
                          <m:den>
                            <m:r>
                              <a:rPr lang="en-GB" i="0">
                                <a:latin typeface="Cambria Math" panose="02040503050406030204" pitchFamily="18" charset="0"/>
                              </a:rPr>
                              <m:t>ⅆ</m:t>
                            </m:r>
                            <m:r>
                              <a:rPr lang="en-GB" i="1">
                                <a:latin typeface="Cambria Math" panose="02040503050406030204" pitchFamily="18" charset="0"/>
                              </a:rPr>
                              <m:t>𝛺</m:t>
                            </m:r>
                          </m:den>
                        </m:f>
                      </m:oMath>
                    </m:oMathPara>
                  </a14:m>
                  <a:endParaRPr lang="en-GB" dirty="0"/>
                </a:p>
              </p:txBody>
            </p:sp>
          </mc:Choice>
          <mc:Fallback xmlns="">
            <p:sp>
              <p:nvSpPr>
                <p:cNvPr id="13" name="TextBox 12">
                  <a:extLst>
                    <a:ext uri="{FF2B5EF4-FFF2-40B4-BE49-F238E27FC236}">
                      <a16:creationId xmlns:a16="http://schemas.microsoft.com/office/drawing/2014/main" id="{5BDA899A-2426-4F58-A792-737536F7E7B3}"/>
                    </a:ext>
                  </a:extLst>
                </p:cNvPr>
                <p:cNvSpPr txBox="1">
                  <a:spLocks noRot="1" noChangeAspect="1" noMove="1" noResize="1" noEditPoints="1" noAdjustHandles="1" noChangeArrowheads="1" noChangeShapeType="1" noTextEdit="1"/>
                </p:cNvSpPr>
                <p:nvPr/>
              </p:nvSpPr>
              <p:spPr>
                <a:xfrm>
                  <a:off x="1400962" y="4939121"/>
                  <a:ext cx="581378" cy="54700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9E33CF7-A4B0-4853-9858-4F8BA0159E61}"/>
                    </a:ext>
                  </a:extLst>
                </p:cNvPr>
                <p:cNvSpPr txBox="1"/>
                <p:nvPr/>
              </p:nvSpPr>
              <p:spPr>
                <a:xfrm>
                  <a:off x="2618763" y="4931404"/>
                  <a:ext cx="581378"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b="0" i="0" smtClean="0">
                                    <a:latin typeface="Cambria Math" panose="02040503050406030204" pitchFamily="18" charset="0"/>
                                  </a:rPr>
                                  <m:t>−−</m:t>
                                </m:r>
                              </m:sup>
                            </m:sSup>
                          </m:num>
                          <m:den>
                            <m:r>
                              <a:rPr lang="en-GB" i="0">
                                <a:latin typeface="Cambria Math" panose="02040503050406030204" pitchFamily="18" charset="0"/>
                              </a:rPr>
                              <m:t>ⅆ</m:t>
                            </m:r>
                            <m:r>
                              <a:rPr lang="en-GB" i="1">
                                <a:latin typeface="Cambria Math" panose="02040503050406030204" pitchFamily="18" charset="0"/>
                              </a:rPr>
                              <m:t>𝛺</m:t>
                            </m:r>
                          </m:den>
                        </m:f>
                      </m:oMath>
                    </m:oMathPara>
                  </a14:m>
                  <a:endParaRPr lang="en-GB" dirty="0"/>
                </a:p>
              </p:txBody>
            </p:sp>
          </mc:Choice>
          <mc:Fallback xmlns="">
            <p:sp>
              <p:nvSpPr>
                <p:cNvPr id="14" name="TextBox 13">
                  <a:extLst>
                    <a:ext uri="{FF2B5EF4-FFF2-40B4-BE49-F238E27FC236}">
                      <a16:creationId xmlns:a16="http://schemas.microsoft.com/office/drawing/2014/main" id="{49E33CF7-A4B0-4853-9858-4F8BA0159E61}"/>
                    </a:ext>
                  </a:extLst>
                </p:cNvPr>
                <p:cNvSpPr txBox="1">
                  <a:spLocks noRot="1" noChangeAspect="1" noMove="1" noResize="1" noEditPoints="1" noAdjustHandles="1" noChangeArrowheads="1" noChangeShapeType="1" noTextEdit="1"/>
                </p:cNvSpPr>
                <p:nvPr/>
              </p:nvSpPr>
              <p:spPr>
                <a:xfrm>
                  <a:off x="2618763" y="4931404"/>
                  <a:ext cx="581378" cy="52604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B322971-6C09-4BA5-9D02-9A37EDCEB84A}"/>
                    </a:ext>
                  </a:extLst>
                </p:cNvPr>
                <p:cNvSpPr txBox="1"/>
                <p:nvPr/>
              </p:nvSpPr>
              <p:spPr>
                <a:xfrm>
                  <a:off x="1400962" y="4195343"/>
                  <a:ext cx="581378" cy="5470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b="0" i="0" smtClean="0">
                                    <a:latin typeface="Cambria Math" panose="02040503050406030204" pitchFamily="18" charset="0"/>
                                  </a:rPr>
                                  <m:t>+−</m:t>
                                </m:r>
                              </m:sup>
                            </m:sSup>
                          </m:num>
                          <m:den>
                            <m:r>
                              <a:rPr lang="en-GB" i="0">
                                <a:latin typeface="Cambria Math" panose="02040503050406030204" pitchFamily="18" charset="0"/>
                              </a:rPr>
                              <m:t>ⅆ</m:t>
                            </m:r>
                            <m:r>
                              <a:rPr lang="en-GB" i="1">
                                <a:latin typeface="Cambria Math" panose="02040503050406030204" pitchFamily="18" charset="0"/>
                              </a:rPr>
                              <m:t>𝛺</m:t>
                            </m:r>
                          </m:den>
                        </m:f>
                      </m:oMath>
                    </m:oMathPara>
                  </a14:m>
                  <a:endParaRPr lang="en-GB" dirty="0"/>
                </a:p>
              </p:txBody>
            </p:sp>
          </mc:Choice>
          <mc:Fallback xmlns="">
            <p:sp>
              <p:nvSpPr>
                <p:cNvPr id="15" name="TextBox 14">
                  <a:extLst>
                    <a:ext uri="{FF2B5EF4-FFF2-40B4-BE49-F238E27FC236}">
                      <a16:creationId xmlns:a16="http://schemas.microsoft.com/office/drawing/2014/main" id="{2B322971-6C09-4BA5-9D02-9A37EDCEB84A}"/>
                    </a:ext>
                  </a:extLst>
                </p:cNvPr>
                <p:cNvSpPr txBox="1">
                  <a:spLocks noRot="1" noChangeAspect="1" noMove="1" noResize="1" noEditPoints="1" noAdjustHandles="1" noChangeArrowheads="1" noChangeShapeType="1" noTextEdit="1"/>
                </p:cNvSpPr>
                <p:nvPr/>
              </p:nvSpPr>
              <p:spPr>
                <a:xfrm>
                  <a:off x="1400962" y="4195343"/>
                  <a:ext cx="581378" cy="54700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6F72DCC-7C99-45A9-A9FA-F4032E0AA947}"/>
                    </a:ext>
                  </a:extLst>
                </p:cNvPr>
                <p:cNvSpPr txBox="1"/>
                <p:nvPr/>
              </p:nvSpPr>
              <p:spPr>
                <a:xfrm>
                  <a:off x="2618763" y="4195343"/>
                  <a:ext cx="581378" cy="5470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b="0" i="0" smtClean="0">
                                    <a:latin typeface="Cambria Math" panose="02040503050406030204" pitchFamily="18" charset="0"/>
                                  </a:rPr>
                                  <m:t>−+</m:t>
                                </m:r>
                              </m:sup>
                            </m:sSup>
                          </m:num>
                          <m:den>
                            <m:r>
                              <a:rPr lang="en-GB" i="0">
                                <a:latin typeface="Cambria Math" panose="02040503050406030204" pitchFamily="18" charset="0"/>
                              </a:rPr>
                              <m:t>ⅆ</m:t>
                            </m:r>
                            <m:r>
                              <a:rPr lang="en-GB" i="1">
                                <a:latin typeface="Cambria Math" panose="02040503050406030204" pitchFamily="18" charset="0"/>
                              </a:rPr>
                              <m:t>𝛺</m:t>
                            </m:r>
                          </m:den>
                        </m:f>
                      </m:oMath>
                    </m:oMathPara>
                  </a14:m>
                  <a:endParaRPr lang="en-GB" dirty="0"/>
                </a:p>
              </p:txBody>
            </p:sp>
          </mc:Choice>
          <mc:Fallback xmlns="">
            <p:sp>
              <p:nvSpPr>
                <p:cNvPr id="16" name="TextBox 15">
                  <a:extLst>
                    <a:ext uri="{FF2B5EF4-FFF2-40B4-BE49-F238E27FC236}">
                      <a16:creationId xmlns:a16="http://schemas.microsoft.com/office/drawing/2014/main" id="{46F72DCC-7C99-45A9-A9FA-F4032E0AA947}"/>
                    </a:ext>
                  </a:extLst>
                </p:cNvPr>
                <p:cNvSpPr txBox="1">
                  <a:spLocks noRot="1" noChangeAspect="1" noMove="1" noResize="1" noEditPoints="1" noAdjustHandles="1" noChangeArrowheads="1" noChangeShapeType="1" noTextEdit="1"/>
                </p:cNvSpPr>
                <p:nvPr/>
              </p:nvSpPr>
              <p:spPr>
                <a:xfrm>
                  <a:off x="2618763" y="4195343"/>
                  <a:ext cx="581378" cy="547009"/>
                </a:xfrm>
                <a:prstGeom prst="rect">
                  <a:avLst/>
                </a:prstGeom>
                <a:blipFill>
                  <a:blip r:embed="rId7"/>
                  <a:stretch>
                    <a:fillRect/>
                  </a:stretch>
                </a:blipFill>
              </p:spPr>
              <p:txBody>
                <a:bodyPr/>
                <a:lstStyle/>
                <a:p>
                  <a:r>
                    <a:rPr lang="en-GB">
                      <a:noFill/>
                    </a:rPr>
                    <a:t> </a:t>
                  </a:r>
                </a:p>
              </p:txBody>
            </p:sp>
          </mc:Fallback>
        </mc:AlternateContent>
      </p:grpSp>
      <p:grpSp>
        <p:nvGrpSpPr>
          <p:cNvPr id="21" name="Group 20">
            <a:extLst>
              <a:ext uri="{FF2B5EF4-FFF2-40B4-BE49-F238E27FC236}">
                <a16:creationId xmlns:a16="http://schemas.microsoft.com/office/drawing/2014/main" id="{7A63EDBA-FBDC-4E49-9AF4-5E0C0CEEC0E3}"/>
              </a:ext>
            </a:extLst>
          </p:cNvPr>
          <p:cNvGrpSpPr/>
          <p:nvPr/>
        </p:nvGrpSpPr>
        <p:grpSpPr>
          <a:xfrm>
            <a:off x="5359667" y="4018107"/>
            <a:ext cx="3110917" cy="1880865"/>
            <a:chOff x="8505736" y="3896688"/>
            <a:chExt cx="3110917" cy="1880865"/>
          </a:xfrm>
        </p:grpSpPr>
        <p:sp>
          <p:nvSpPr>
            <p:cNvPr id="17" name="TextBox 16">
              <a:extLst>
                <a:ext uri="{FF2B5EF4-FFF2-40B4-BE49-F238E27FC236}">
                  <a16:creationId xmlns:a16="http://schemas.microsoft.com/office/drawing/2014/main" id="{713CECFB-402D-412B-8F63-539865B83E94}"/>
                </a:ext>
              </a:extLst>
            </p:cNvPr>
            <p:cNvSpPr txBox="1"/>
            <p:nvPr/>
          </p:nvSpPr>
          <p:spPr>
            <a:xfrm>
              <a:off x="8505736" y="3896688"/>
              <a:ext cx="3110917" cy="369332"/>
            </a:xfrm>
            <a:prstGeom prst="rect">
              <a:avLst/>
            </a:prstGeom>
            <a:noFill/>
          </p:spPr>
          <p:txBody>
            <a:bodyPr wrap="square" rtlCol="0">
              <a:spAutoFit/>
            </a:bodyPr>
            <a:lstStyle/>
            <a:p>
              <a:r>
                <a:rPr lang="en-GB" dirty="0"/>
                <a:t>SANSPOL – without analyser</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0A27201-60FA-44E4-AC08-15D16BC349E7}"/>
                    </a:ext>
                  </a:extLst>
                </p:cNvPr>
                <p:cNvSpPr txBox="1"/>
                <p:nvPr/>
              </p:nvSpPr>
              <p:spPr>
                <a:xfrm>
                  <a:off x="8813723" y="4436211"/>
                  <a:ext cx="2093586" cy="5470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b="0" i="0" smtClean="0">
                                    <a:latin typeface="Cambria Math" panose="02040503050406030204" pitchFamily="18" charset="0"/>
                                  </a:rPr>
                                  <m:t>+</m:t>
                                </m:r>
                              </m:sup>
                            </m:sSup>
                          </m:num>
                          <m:den>
                            <m:r>
                              <a:rPr lang="en-GB" i="0">
                                <a:latin typeface="Cambria Math" panose="02040503050406030204" pitchFamily="18" charset="0"/>
                              </a:rPr>
                              <m:t>ⅆ</m:t>
                            </m:r>
                            <m:r>
                              <a:rPr lang="en-GB" i="1">
                                <a:latin typeface="Cambria Math" panose="02040503050406030204" pitchFamily="18" charset="0"/>
                              </a:rPr>
                              <m:t>𝛺</m:t>
                            </m:r>
                          </m:den>
                        </m:f>
                        <m:r>
                          <a:rPr lang="en-GB" b="0" i="1" smtClean="0">
                            <a:latin typeface="Cambria Math" panose="02040503050406030204" pitchFamily="18" charset="0"/>
                          </a:rPr>
                          <m:t>=</m:t>
                        </m:r>
                        <m:f>
                          <m:fPr>
                            <m:ctrlPr>
                              <a:rPr lang="en-GB" i="1">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a:latin typeface="Cambria Math" panose="02040503050406030204" pitchFamily="18" charset="0"/>
                                  </a:rPr>
                                  <m:t>+−</m:t>
                                </m:r>
                              </m:sup>
                            </m:sSup>
                          </m:num>
                          <m:den>
                            <m:r>
                              <a:rPr lang="en-GB">
                                <a:latin typeface="Cambria Math" panose="02040503050406030204" pitchFamily="18" charset="0"/>
                              </a:rPr>
                              <m:t>ⅆ</m:t>
                            </m:r>
                            <m:r>
                              <a:rPr lang="en-GB" i="1">
                                <a:latin typeface="Cambria Math" panose="02040503050406030204" pitchFamily="18" charset="0"/>
                              </a:rPr>
                              <m:t>𝛺</m:t>
                            </m:r>
                          </m:den>
                        </m:f>
                        <m:r>
                          <a:rPr lang="en-GB" b="0" i="1" smtClean="0">
                            <a:latin typeface="Cambria Math" panose="02040503050406030204" pitchFamily="18" charset="0"/>
                          </a:rPr>
                          <m:t>+</m:t>
                        </m:r>
                        <m:f>
                          <m:fPr>
                            <m:ctrlPr>
                              <a:rPr lang="en-GB" i="1">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a:latin typeface="Cambria Math" panose="02040503050406030204" pitchFamily="18" charset="0"/>
                                  </a:rPr>
                                  <m:t>++</m:t>
                                </m:r>
                              </m:sup>
                            </m:sSup>
                          </m:num>
                          <m:den>
                            <m:r>
                              <a:rPr lang="en-GB">
                                <a:latin typeface="Cambria Math" panose="02040503050406030204" pitchFamily="18" charset="0"/>
                              </a:rPr>
                              <m:t>ⅆ</m:t>
                            </m:r>
                            <m:r>
                              <a:rPr lang="en-GB" i="1">
                                <a:latin typeface="Cambria Math" panose="02040503050406030204" pitchFamily="18" charset="0"/>
                              </a:rPr>
                              <m:t>𝛺</m:t>
                            </m:r>
                          </m:den>
                        </m:f>
                      </m:oMath>
                    </m:oMathPara>
                  </a14:m>
                  <a:endParaRPr lang="en-GB" dirty="0"/>
                </a:p>
              </p:txBody>
            </p:sp>
          </mc:Choice>
          <mc:Fallback xmlns="">
            <p:sp>
              <p:nvSpPr>
                <p:cNvPr id="19" name="TextBox 18">
                  <a:extLst>
                    <a:ext uri="{FF2B5EF4-FFF2-40B4-BE49-F238E27FC236}">
                      <a16:creationId xmlns:a16="http://schemas.microsoft.com/office/drawing/2014/main" id="{C0A27201-60FA-44E4-AC08-15D16BC349E7}"/>
                    </a:ext>
                  </a:extLst>
                </p:cNvPr>
                <p:cNvSpPr txBox="1">
                  <a:spLocks noRot="1" noChangeAspect="1" noMove="1" noResize="1" noEditPoints="1" noAdjustHandles="1" noChangeArrowheads="1" noChangeShapeType="1" noTextEdit="1"/>
                </p:cNvSpPr>
                <p:nvPr/>
              </p:nvSpPr>
              <p:spPr>
                <a:xfrm>
                  <a:off x="8813723" y="4436211"/>
                  <a:ext cx="2093586" cy="547009"/>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7D8C7D7-DD8F-4383-A39C-707836D167D4}"/>
                    </a:ext>
                  </a:extLst>
                </p:cNvPr>
                <p:cNvSpPr txBox="1"/>
                <p:nvPr/>
              </p:nvSpPr>
              <p:spPr>
                <a:xfrm>
                  <a:off x="8813723" y="5230544"/>
                  <a:ext cx="2093586" cy="5470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b="0" i="0" smtClean="0">
                                    <a:latin typeface="Cambria Math" panose="02040503050406030204" pitchFamily="18" charset="0"/>
                                  </a:rPr>
                                  <m:t>−</m:t>
                                </m:r>
                              </m:sup>
                            </m:sSup>
                          </m:num>
                          <m:den>
                            <m:r>
                              <a:rPr lang="en-GB" i="0">
                                <a:latin typeface="Cambria Math" panose="02040503050406030204" pitchFamily="18" charset="0"/>
                              </a:rPr>
                              <m:t>ⅆ</m:t>
                            </m:r>
                            <m:r>
                              <a:rPr lang="en-GB" i="1">
                                <a:latin typeface="Cambria Math" panose="02040503050406030204" pitchFamily="18" charset="0"/>
                              </a:rPr>
                              <m:t>𝛺</m:t>
                            </m:r>
                          </m:den>
                        </m:f>
                        <m:r>
                          <a:rPr lang="en-GB" b="0" i="1" smtClean="0">
                            <a:latin typeface="Cambria Math" panose="02040503050406030204" pitchFamily="18" charset="0"/>
                          </a:rPr>
                          <m:t>=</m:t>
                        </m:r>
                        <m:f>
                          <m:fPr>
                            <m:ctrlPr>
                              <a:rPr lang="en-GB" i="1">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b="0" i="0" smtClean="0">
                                    <a:latin typeface="Cambria Math" panose="02040503050406030204" pitchFamily="18" charset="0"/>
                                  </a:rPr>
                                  <m:t>−+</m:t>
                                </m:r>
                              </m:sup>
                            </m:sSup>
                          </m:num>
                          <m:den>
                            <m:r>
                              <a:rPr lang="en-GB">
                                <a:latin typeface="Cambria Math" panose="02040503050406030204" pitchFamily="18" charset="0"/>
                              </a:rPr>
                              <m:t>ⅆ</m:t>
                            </m:r>
                            <m:r>
                              <a:rPr lang="en-GB" i="1">
                                <a:latin typeface="Cambria Math" panose="02040503050406030204" pitchFamily="18" charset="0"/>
                              </a:rPr>
                              <m:t>𝛺</m:t>
                            </m:r>
                          </m:den>
                        </m:f>
                        <m:r>
                          <a:rPr lang="en-GB" b="0" i="1" smtClean="0">
                            <a:latin typeface="Cambria Math" panose="02040503050406030204" pitchFamily="18" charset="0"/>
                          </a:rPr>
                          <m:t>+</m:t>
                        </m:r>
                        <m:f>
                          <m:fPr>
                            <m:ctrlPr>
                              <a:rPr lang="en-GB" i="1">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b="0" i="0" smtClean="0">
                                    <a:latin typeface="Cambria Math" panose="02040503050406030204" pitchFamily="18" charset="0"/>
                                  </a:rPr>
                                  <m:t>−−</m:t>
                                </m:r>
                              </m:sup>
                            </m:sSup>
                          </m:num>
                          <m:den>
                            <m:r>
                              <a:rPr lang="en-GB">
                                <a:latin typeface="Cambria Math" panose="02040503050406030204" pitchFamily="18" charset="0"/>
                              </a:rPr>
                              <m:t>ⅆ</m:t>
                            </m:r>
                            <m:r>
                              <a:rPr lang="en-GB" i="1">
                                <a:latin typeface="Cambria Math" panose="02040503050406030204" pitchFamily="18" charset="0"/>
                              </a:rPr>
                              <m:t>𝛺</m:t>
                            </m:r>
                          </m:den>
                        </m:f>
                      </m:oMath>
                    </m:oMathPara>
                  </a14:m>
                  <a:endParaRPr lang="en-GB" dirty="0"/>
                </a:p>
              </p:txBody>
            </p:sp>
          </mc:Choice>
          <mc:Fallback xmlns="">
            <p:sp>
              <p:nvSpPr>
                <p:cNvPr id="20" name="TextBox 19">
                  <a:extLst>
                    <a:ext uri="{FF2B5EF4-FFF2-40B4-BE49-F238E27FC236}">
                      <a16:creationId xmlns:a16="http://schemas.microsoft.com/office/drawing/2014/main" id="{C7D8C7D7-DD8F-4383-A39C-707836D167D4}"/>
                    </a:ext>
                  </a:extLst>
                </p:cNvPr>
                <p:cNvSpPr txBox="1">
                  <a:spLocks noRot="1" noChangeAspect="1" noMove="1" noResize="1" noEditPoints="1" noAdjustHandles="1" noChangeArrowheads="1" noChangeShapeType="1" noTextEdit="1"/>
                </p:cNvSpPr>
                <p:nvPr/>
              </p:nvSpPr>
              <p:spPr>
                <a:xfrm>
                  <a:off x="8813723" y="5230544"/>
                  <a:ext cx="2093586" cy="547009"/>
                </a:xfrm>
                <a:prstGeom prst="rect">
                  <a:avLst/>
                </a:prstGeom>
                <a:blipFill>
                  <a:blip r:embed="rId9"/>
                  <a:stretch>
                    <a:fillRect/>
                  </a:stretch>
                </a:blipFill>
              </p:spPr>
              <p:txBody>
                <a:bodyPr/>
                <a:lstStyle/>
                <a:p>
                  <a:r>
                    <a:rPr lang="en-GB">
                      <a:noFill/>
                    </a:rPr>
                    <a:t> </a:t>
                  </a:r>
                </a:p>
              </p:txBody>
            </p:sp>
          </mc:Fallback>
        </mc:AlternateContent>
      </p:grpSp>
      <p:grpSp>
        <p:nvGrpSpPr>
          <p:cNvPr id="27" name="Group 26">
            <a:extLst>
              <a:ext uri="{FF2B5EF4-FFF2-40B4-BE49-F238E27FC236}">
                <a16:creationId xmlns:a16="http://schemas.microsoft.com/office/drawing/2014/main" id="{06643421-8FE3-4CA4-B615-4F5CDC36082F}"/>
              </a:ext>
            </a:extLst>
          </p:cNvPr>
          <p:cNvGrpSpPr/>
          <p:nvPr/>
        </p:nvGrpSpPr>
        <p:grpSpPr>
          <a:xfrm>
            <a:off x="9290307" y="4238752"/>
            <a:ext cx="1986595" cy="1439575"/>
            <a:chOff x="9314131" y="4018107"/>
            <a:chExt cx="1986595" cy="1439575"/>
          </a:xfrm>
        </p:grpSpPr>
        <p:sp>
          <p:nvSpPr>
            <p:cNvPr id="23" name="TextBox 22">
              <a:extLst>
                <a:ext uri="{FF2B5EF4-FFF2-40B4-BE49-F238E27FC236}">
                  <a16:creationId xmlns:a16="http://schemas.microsoft.com/office/drawing/2014/main" id="{B5547C9C-77A9-4D67-8424-8DC555589BEF}"/>
                </a:ext>
              </a:extLst>
            </p:cNvPr>
            <p:cNvSpPr txBox="1"/>
            <p:nvPr/>
          </p:nvSpPr>
          <p:spPr>
            <a:xfrm>
              <a:off x="9314131" y="4018107"/>
              <a:ext cx="1986595" cy="369332"/>
            </a:xfrm>
            <a:prstGeom prst="rect">
              <a:avLst/>
            </a:prstGeom>
            <a:noFill/>
          </p:spPr>
          <p:txBody>
            <a:bodyPr wrap="square" rtlCol="0">
              <a:spAutoFit/>
            </a:bodyPr>
            <a:lstStyle/>
            <a:p>
              <a:r>
                <a:rPr lang="en-GB" dirty="0"/>
                <a:t>SANS - unpolarised</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FBFEA8-DD41-4482-9B04-F4DAF5540C61}"/>
                    </a:ext>
                  </a:extLst>
                </p:cNvPr>
                <p:cNvSpPr txBox="1"/>
                <p:nvPr/>
              </p:nvSpPr>
              <p:spPr>
                <a:xfrm>
                  <a:off x="9428790" y="4910673"/>
                  <a:ext cx="1734834" cy="5470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836967"/>
                                </a:solidFill>
                                <a:latin typeface="Cambria Math" panose="02040503050406030204" pitchFamily="18" charset="0"/>
                              </a:rPr>
                            </m:ctrlPr>
                          </m:fPr>
                          <m:num>
                            <m:r>
                              <a:rPr lang="en-GB">
                                <a:latin typeface="Cambria Math" panose="02040503050406030204" pitchFamily="18" charset="0"/>
                              </a:rPr>
                              <m:t>ⅆ</m:t>
                            </m:r>
                            <m:r>
                              <a:rPr lang="en-GB" i="1">
                                <a:latin typeface="Cambria Math" panose="02040503050406030204" pitchFamily="18" charset="0"/>
                              </a:rPr>
                              <m:t>𝛴</m:t>
                            </m:r>
                          </m:num>
                          <m:den>
                            <m:r>
                              <a:rPr lang="en-GB">
                                <a:latin typeface="Cambria Math" panose="02040503050406030204" pitchFamily="18" charset="0"/>
                              </a:rPr>
                              <m:t>ⅆ</m:t>
                            </m:r>
                            <m:r>
                              <a:rPr lang="en-GB" i="1">
                                <a:latin typeface="Cambria Math" panose="02040503050406030204" pitchFamily="18" charset="0"/>
                              </a:rPr>
                              <m:t>𝛺</m:t>
                            </m:r>
                          </m:den>
                        </m:f>
                        <m:r>
                          <a:rPr lang="en-GB" b="0" i="1" smtClean="0">
                            <a:latin typeface="Cambria Math" panose="02040503050406030204" pitchFamily="18" charset="0"/>
                          </a:rPr>
                          <m:t>=</m:t>
                        </m:r>
                        <m:f>
                          <m:fPr>
                            <m:ctrlPr>
                              <a:rPr lang="en-GB" i="1">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a:latin typeface="Cambria Math" panose="02040503050406030204" pitchFamily="18" charset="0"/>
                                  </a:rPr>
                                  <m:t>+</m:t>
                                </m:r>
                              </m:sup>
                            </m:sSup>
                          </m:num>
                          <m:den>
                            <m:r>
                              <a:rPr lang="en-GB">
                                <a:latin typeface="Cambria Math" panose="02040503050406030204" pitchFamily="18" charset="0"/>
                              </a:rPr>
                              <m:t>ⅆ</m:t>
                            </m:r>
                            <m:r>
                              <a:rPr lang="en-GB" i="1">
                                <a:latin typeface="Cambria Math" panose="02040503050406030204" pitchFamily="18" charset="0"/>
                              </a:rPr>
                              <m:t>𝛺</m:t>
                            </m:r>
                          </m:den>
                        </m:f>
                        <m:r>
                          <a:rPr lang="en-GB" b="0" i="1" smtClean="0">
                            <a:latin typeface="Cambria Math" panose="02040503050406030204" pitchFamily="18" charset="0"/>
                          </a:rPr>
                          <m:t>+</m:t>
                        </m:r>
                        <m:f>
                          <m:fPr>
                            <m:ctrlPr>
                              <a:rPr lang="en-GB" i="1">
                                <a:solidFill>
                                  <a:srgbClr val="836967"/>
                                </a:solidFill>
                                <a:latin typeface="Cambria Math" panose="02040503050406030204" pitchFamily="18" charset="0"/>
                              </a:rPr>
                            </m:ctrlPr>
                          </m:fPr>
                          <m:num>
                            <m:r>
                              <a:rPr lang="en-GB">
                                <a:latin typeface="Cambria Math" panose="02040503050406030204" pitchFamily="18" charset="0"/>
                              </a:rPr>
                              <m:t>ⅆ</m:t>
                            </m:r>
                            <m:sSup>
                              <m:sSupPr>
                                <m:ctrlPr>
                                  <a:rPr lang="en-GB" i="1">
                                    <a:solidFill>
                                      <a:srgbClr val="836967"/>
                                    </a:solidFill>
                                    <a:latin typeface="Cambria Math" panose="02040503050406030204" pitchFamily="18" charset="0"/>
                                  </a:rPr>
                                </m:ctrlPr>
                              </m:sSupPr>
                              <m:e>
                                <m:r>
                                  <a:rPr lang="en-GB" i="1">
                                    <a:latin typeface="Cambria Math" panose="02040503050406030204" pitchFamily="18" charset="0"/>
                                  </a:rPr>
                                  <m:t>𝛴</m:t>
                                </m:r>
                              </m:e>
                              <m:sup>
                                <m:r>
                                  <a:rPr lang="en-GB" b="0" i="0" smtClean="0">
                                    <a:latin typeface="Cambria Math" panose="02040503050406030204" pitchFamily="18" charset="0"/>
                                  </a:rPr>
                                  <m:t>−</m:t>
                                </m:r>
                              </m:sup>
                            </m:sSup>
                          </m:num>
                          <m:den>
                            <m:r>
                              <a:rPr lang="en-GB">
                                <a:latin typeface="Cambria Math" panose="02040503050406030204" pitchFamily="18" charset="0"/>
                              </a:rPr>
                              <m:t>ⅆ</m:t>
                            </m:r>
                            <m:r>
                              <a:rPr lang="en-GB" i="1">
                                <a:latin typeface="Cambria Math" panose="02040503050406030204" pitchFamily="18" charset="0"/>
                              </a:rPr>
                              <m:t>𝛺</m:t>
                            </m:r>
                          </m:den>
                        </m:f>
                      </m:oMath>
                    </m:oMathPara>
                  </a14:m>
                  <a:endParaRPr lang="en-GB" dirty="0"/>
                </a:p>
              </p:txBody>
            </p:sp>
          </mc:Choice>
          <mc:Fallback xmlns="">
            <p:sp>
              <p:nvSpPr>
                <p:cNvPr id="24" name="TextBox 23">
                  <a:extLst>
                    <a:ext uri="{FF2B5EF4-FFF2-40B4-BE49-F238E27FC236}">
                      <a16:creationId xmlns:a16="http://schemas.microsoft.com/office/drawing/2014/main" id="{2DFBFEA8-DD41-4482-9B04-F4DAF5540C61}"/>
                    </a:ext>
                  </a:extLst>
                </p:cNvPr>
                <p:cNvSpPr txBox="1">
                  <a:spLocks noRot="1" noChangeAspect="1" noMove="1" noResize="1" noEditPoints="1" noAdjustHandles="1" noChangeArrowheads="1" noChangeShapeType="1" noTextEdit="1"/>
                </p:cNvSpPr>
                <p:nvPr/>
              </p:nvSpPr>
              <p:spPr>
                <a:xfrm>
                  <a:off x="9428790" y="4910673"/>
                  <a:ext cx="1734834" cy="547009"/>
                </a:xfrm>
                <a:prstGeom prst="rect">
                  <a:avLst/>
                </a:prstGeom>
                <a:blipFill>
                  <a:blip r:embed="rId10"/>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091865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187F8-83F6-492E-9C58-863418E14356}"/>
              </a:ext>
            </a:extLst>
          </p:cNvPr>
          <p:cNvSpPr txBox="1"/>
          <p:nvPr/>
        </p:nvSpPr>
        <p:spPr>
          <a:xfrm>
            <a:off x="0" y="12680"/>
            <a:ext cx="12192000" cy="1200329"/>
          </a:xfrm>
          <a:prstGeom prst="rect">
            <a:avLst/>
          </a:prstGeom>
          <a:noFill/>
        </p:spPr>
        <p:txBody>
          <a:bodyPr wrap="square" rtlCol="0">
            <a:spAutoFit/>
          </a:bodyPr>
          <a:lstStyle/>
          <a:p>
            <a:pPr algn="ctr"/>
            <a:r>
              <a:rPr lang="en-GB" sz="7200" dirty="0"/>
              <a:t>Rocking curves</a:t>
            </a:r>
          </a:p>
        </p:txBody>
      </p:sp>
      <p:pic>
        <p:nvPicPr>
          <p:cNvPr id="3" name="Picture 2">
            <a:extLst>
              <a:ext uri="{FF2B5EF4-FFF2-40B4-BE49-F238E27FC236}">
                <a16:creationId xmlns:a16="http://schemas.microsoft.com/office/drawing/2014/main" id="{760954B3-C6A8-4173-AEF4-9ABBF91F65D7}"/>
              </a:ext>
            </a:extLst>
          </p:cNvPr>
          <p:cNvPicPr>
            <a:picLocks noChangeAspect="1"/>
          </p:cNvPicPr>
          <p:nvPr/>
        </p:nvPicPr>
        <p:blipFill>
          <a:blip r:embed="rId3"/>
          <a:stretch>
            <a:fillRect/>
          </a:stretch>
        </p:blipFill>
        <p:spPr>
          <a:xfrm>
            <a:off x="0" y="0"/>
            <a:ext cx="2935671" cy="2497753"/>
          </a:xfrm>
          <a:prstGeom prst="rect">
            <a:avLst/>
          </a:prstGeom>
        </p:spPr>
      </p:pic>
      <p:sp>
        <p:nvSpPr>
          <p:cNvPr id="4" name="TextBox 3">
            <a:extLst>
              <a:ext uri="{FF2B5EF4-FFF2-40B4-BE49-F238E27FC236}">
                <a16:creationId xmlns:a16="http://schemas.microsoft.com/office/drawing/2014/main" id="{345F90A4-5A54-4E4F-B499-159ACCD5D9C8}"/>
              </a:ext>
            </a:extLst>
          </p:cNvPr>
          <p:cNvSpPr txBox="1"/>
          <p:nvPr/>
        </p:nvSpPr>
        <p:spPr>
          <a:xfrm>
            <a:off x="8297334" y="1274740"/>
            <a:ext cx="3848100" cy="1200329"/>
          </a:xfrm>
          <a:prstGeom prst="rect">
            <a:avLst/>
          </a:prstGeom>
          <a:noFill/>
        </p:spPr>
        <p:txBody>
          <a:bodyPr wrap="square" rtlCol="0">
            <a:spAutoFit/>
          </a:bodyPr>
          <a:lstStyle/>
          <a:p>
            <a:r>
              <a:rPr lang="en-GB" dirty="0"/>
              <a:t>N         	= 0 </a:t>
            </a:r>
            <a:r>
              <a:rPr lang="en-GB" b="0" i="0" dirty="0">
                <a:solidFill>
                  <a:srgbClr val="202124"/>
                </a:solidFill>
                <a:effectLst/>
                <a:latin typeface="Google Sans"/>
              </a:rPr>
              <a:t>Å</a:t>
            </a:r>
            <a:r>
              <a:rPr lang="en-GB" b="0" i="0" baseline="30000" dirty="0">
                <a:solidFill>
                  <a:srgbClr val="202124"/>
                </a:solidFill>
                <a:effectLst/>
                <a:latin typeface="Google Sans"/>
              </a:rPr>
              <a:t>-2</a:t>
            </a:r>
            <a:endParaRPr lang="en-GB" b="0" i="0" dirty="0">
              <a:solidFill>
                <a:srgbClr val="202124"/>
              </a:solidFill>
              <a:effectLst/>
              <a:latin typeface="Google Sans"/>
            </a:endParaRPr>
          </a:p>
          <a:p>
            <a:r>
              <a:rPr lang="en-GB" dirty="0">
                <a:solidFill>
                  <a:srgbClr val="202124"/>
                </a:solidFill>
                <a:latin typeface="Google Sans"/>
              </a:rPr>
              <a:t>b</a:t>
            </a:r>
            <a:r>
              <a:rPr lang="en-GB" baseline="-25000" dirty="0">
                <a:solidFill>
                  <a:srgbClr val="202124"/>
                </a:solidFill>
                <a:latin typeface="Google Sans"/>
              </a:rPr>
              <a:t>H</a:t>
            </a:r>
            <a:r>
              <a:rPr lang="en-GB" b="1" dirty="0">
                <a:solidFill>
                  <a:srgbClr val="202124"/>
                </a:solidFill>
                <a:latin typeface="Google Sans"/>
              </a:rPr>
              <a:t>M</a:t>
            </a:r>
            <a:r>
              <a:rPr lang="en-GB" dirty="0">
                <a:solidFill>
                  <a:srgbClr val="202124"/>
                </a:solidFill>
                <a:latin typeface="Google Sans"/>
              </a:rPr>
              <a:t> 	= (1, 0, 0)</a:t>
            </a:r>
            <a:r>
              <a:rPr lang="en-GB" b="0" i="0" dirty="0">
                <a:solidFill>
                  <a:srgbClr val="202124"/>
                </a:solidFill>
                <a:effectLst/>
                <a:latin typeface="Google Sans"/>
              </a:rPr>
              <a:t> Å</a:t>
            </a:r>
            <a:r>
              <a:rPr lang="en-GB" b="0" i="0" baseline="30000" dirty="0">
                <a:solidFill>
                  <a:srgbClr val="202124"/>
                </a:solidFill>
                <a:effectLst/>
                <a:latin typeface="Google Sans"/>
              </a:rPr>
              <a:t>-2</a:t>
            </a:r>
            <a:endParaRPr lang="en-GB" b="0" i="0" dirty="0">
              <a:solidFill>
                <a:srgbClr val="202124"/>
              </a:solidFill>
              <a:effectLst/>
              <a:latin typeface="Google Sans"/>
            </a:endParaRPr>
          </a:p>
          <a:p>
            <a:r>
              <a:rPr lang="en-GB" b="1" dirty="0">
                <a:solidFill>
                  <a:srgbClr val="202124"/>
                </a:solidFill>
                <a:latin typeface="Google Sans"/>
              </a:rPr>
              <a:t>P</a:t>
            </a:r>
            <a:r>
              <a:rPr lang="en-GB" dirty="0">
                <a:solidFill>
                  <a:srgbClr val="202124"/>
                </a:solidFill>
                <a:latin typeface="Google Sans"/>
              </a:rPr>
              <a:t>	= (0,0,-1)</a:t>
            </a:r>
          </a:p>
          <a:p>
            <a:r>
              <a:rPr lang="en-GB" i="0" dirty="0">
                <a:solidFill>
                  <a:srgbClr val="202124"/>
                </a:solidFill>
                <a:effectLst/>
                <a:latin typeface="Google Sans"/>
              </a:rPr>
              <a:t>Rocking curve around the vertical axis </a:t>
            </a:r>
          </a:p>
        </p:txBody>
      </p:sp>
      <p:pic>
        <p:nvPicPr>
          <p:cNvPr id="5" name="Picture 4">
            <a:extLst>
              <a:ext uri="{FF2B5EF4-FFF2-40B4-BE49-F238E27FC236}">
                <a16:creationId xmlns:a16="http://schemas.microsoft.com/office/drawing/2014/main" id="{7E1DB220-3AEB-4350-9AE0-6636D72139A2}"/>
              </a:ext>
            </a:extLst>
          </p:cNvPr>
          <p:cNvPicPr>
            <a:picLocks noChangeAspect="1"/>
          </p:cNvPicPr>
          <p:nvPr/>
        </p:nvPicPr>
        <p:blipFill rotWithShape="1">
          <a:blip r:embed="rId4">
            <a:extLst>
              <a:ext uri="{28A0092B-C50C-407E-A947-70E740481C1C}">
                <a14:useLocalDpi xmlns:a14="http://schemas.microsoft.com/office/drawing/2010/main" val="0"/>
              </a:ext>
            </a:extLst>
          </a:blip>
          <a:srcRect l="16125" t="26456" r="18433" b="8406"/>
          <a:stretch/>
        </p:blipFill>
        <p:spPr>
          <a:xfrm>
            <a:off x="2495249" y="2641597"/>
            <a:ext cx="2276051" cy="1907923"/>
          </a:xfrm>
          <a:prstGeom prst="rect">
            <a:avLst/>
          </a:prstGeom>
        </p:spPr>
      </p:pic>
      <p:pic>
        <p:nvPicPr>
          <p:cNvPr id="6" name="Picture 5">
            <a:extLst>
              <a:ext uri="{FF2B5EF4-FFF2-40B4-BE49-F238E27FC236}">
                <a16:creationId xmlns:a16="http://schemas.microsoft.com/office/drawing/2014/main" id="{95FD4522-D8A7-4038-AC4F-1F09F2D5FF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6965" b="96131" l="12424" r="85336">
                        <a14:foregroundMark x1="44196" y1="33011" x2="43075" y2="35429"/>
                        <a14:foregroundMark x1="45519" y1="36155" x2="51527" y2="26844"/>
                        <a14:foregroundMark x1="51527" y1="26844" x2="74949" y2="37606"/>
                        <a14:foregroundMark x1="74949" y1="37606" x2="79532" y2="48126"/>
                        <a14:foregroundMark x1="79532" y1="48126" x2="80855" y2="75937"/>
                        <a14:foregroundMark x1="80855" y1="75937" x2="75051" y2="86941"/>
                        <a14:foregroundMark x1="75051" y1="86941" x2="71487" y2="89359"/>
                        <a14:foregroundMark x1="58758" y1="32164" x2="48473" y2="26965"/>
                        <a14:foregroundMark x1="48473" y1="26965" x2="57230" y2="33011"/>
                        <a14:foregroundMark x1="57230" y1="33011" x2="58656" y2="32406"/>
                        <a14:foregroundMark x1="49287" y1="28053" x2="35845" y2="29383"/>
                        <a14:foregroundMark x1="35845" y1="29383" x2="21589" y2="35550"/>
                        <a14:foregroundMark x1="21589" y1="35550" x2="14868" y2="49456"/>
                        <a14:foregroundMark x1="14868" y1="49456" x2="13849" y2="68319"/>
                        <a14:foregroundMark x1="13849" y1="68319" x2="16599" y2="81620"/>
                        <a14:foregroundMark x1="16599" y1="81620" x2="25255" y2="88875"/>
                        <a14:foregroundMark x1="25255" y1="88875" x2="48982" y2="94196"/>
                        <a14:foregroundMark x1="48982" y1="94196" x2="73014" y2="92019"/>
                        <a14:foregroundMark x1="73014" y1="92019" x2="83605" y2="81378"/>
                        <a14:foregroundMark x1="83605" y1="81378" x2="75662" y2="43047"/>
                        <a14:foregroundMark x1="75662" y1="43047" x2="48880" y2="28295"/>
                        <a14:foregroundMark x1="29124" y1="38452" x2="26477" y2="57678"/>
                        <a14:foregroundMark x1="26477" y1="57678" x2="30143" y2="42926"/>
                        <a14:foregroundMark x1="30143" y1="42926" x2="25255" y2="39782"/>
                        <a14:foregroundMark x1="25866" y1="42201" x2="24033" y2="65780"/>
                        <a14:foregroundMark x1="24033" y1="65780" x2="25560" y2="50786"/>
                        <a14:foregroundMark x1="25560" y1="50786" x2="23014" y2="47763"/>
                        <a14:foregroundMark x1="23116" y1="43773" x2="16090" y2="52963"/>
                        <a14:foregroundMark x1="16090" y1="52963" x2="26375" y2="65417"/>
                        <a14:foregroundMark x1="26375" y1="65417" x2="26171" y2="44619"/>
                        <a14:foregroundMark x1="26171" y1="44619" x2="18024" y2="42080"/>
                        <a14:foregroundMark x1="18737" y1="49698" x2="17515" y2="68198"/>
                        <a14:foregroundMark x1="17515" y1="68198" x2="26986" y2="71463"/>
                        <a14:foregroundMark x1="26986" y1="71463" x2="22709" y2="53204"/>
                        <a14:foregroundMark x1="22709" y1="53204" x2="12424" y2="48972"/>
                        <a14:foregroundMark x1="12424" y1="48972" x2="12424" y2="48972"/>
                        <a14:foregroundMark x1="46843" y1="76300" x2="36456" y2="91173"/>
                        <a14:foregroundMark x1="36456" y1="91173" x2="57536" y2="96131"/>
                        <a14:foregroundMark x1="57536" y1="96131" x2="61303" y2="80411"/>
                        <a14:foregroundMark x1="61303" y1="80411" x2="44908" y2="75574"/>
                        <a14:foregroundMark x1="78411" y1="62757" x2="72200" y2="82709"/>
                        <a14:foregroundMark x1="72200" y1="82709" x2="84420" y2="85248"/>
                        <a14:foregroundMark x1="84420" y1="85248" x2="85336" y2="68198"/>
                        <a14:foregroundMark x1="85336" y1="68198" x2="76273" y2="61064"/>
                        <a14:foregroundMark x1="76884" y1="37122" x2="76069" y2="36759"/>
                        <a14:foregroundMark x1="79022" y1="40871" x2="77495" y2="39903"/>
                        <a14:foregroundMark x1="77393" y1="40024" x2="76884" y2="40629"/>
                        <a14:foregroundMark x1="79124" y1="41354" x2="81263" y2="42443"/>
                        <a14:backgroundMark x1="77651" y1="37098" x2="81976" y2="39057"/>
                        <a14:backgroundMark x1="81976" y1="39057" x2="81874" y2="38936"/>
                        <a14:backgroundMark x1="52634" y1="25265" x2="52342" y2="25151"/>
                      </a14:backgroundRemoval>
                    </a14:imgEffect>
                  </a14:imgLayer>
                </a14:imgProps>
              </a:ext>
              <a:ext uri="{28A0092B-C50C-407E-A947-70E740481C1C}">
                <a14:useLocalDpi xmlns:a14="http://schemas.microsoft.com/office/drawing/2010/main" val="0"/>
              </a:ext>
            </a:extLst>
          </a:blip>
          <a:srcRect l="15854" t="25334" r="18433" b="8245"/>
          <a:stretch/>
        </p:blipFill>
        <p:spPr>
          <a:xfrm>
            <a:off x="94627" y="4025900"/>
            <a:ext cx="3227569" cy="2747434"/>
          </a:xfrm>
          <a:prstGeom prst="rect">
            <a:avLst/>
          </a:prstGeom>
        </p:spPr>
      </p:pic>
      <p:sp>
        <p:nvSpPr>
          <p:cNvPr id="8" name="Rectangle 7">
            <a:extLst>
              <a:ext uri="{FF2B5EF4-FFF2-40B4-BE49-F238E27FC236}">
                <a16:creationId xmlns:a16="http://schemas.microsoft.com/office/drawing/2014/main" id="{A1D5714C-33B1-45C1-9435-F43469175B81}"/>
              </a:ext>
            </a:extLst>
          </p:cNvPr>
          <p:cNvSpPr/>
          <p:nvPr/>
        </p:nvSpPr>
        <p:spPr>
          <a:xfrm>
            <a:off x="10882800" y="3084457"/>
            <a:ext cx="1140177" cy="187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F436C070-08E5-428D-9F9D-92D79E08C1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339841" y="2475068"/>
            <a:ext cx="6852158" cy="4395612"/>
          </a:xfrm>
          <a:prstGeom prst="rect">
            <a:avLst/>
          </a:prstGeom>
        </p:spPr>
      </p:pic>
      <p:sp>
        <p:nvSpPr>
          <p:cNvPr id="10" name="Rectangle 9">
            <a:extLst>
              <a:ext uri="{FF2B5EF4-FFF2-40B4-BE49-F238E27FC236}">
                <a16:creationId xmlns:a16="http://schemas.microsoft.com/office/drawing/2014/main" id="{9C01C851-E6B7-4971-A5AE-E4DD4D93C3BE}"/>
              </a:ext>
            </a:extLst>
          </p:cNvPr>
          <p:cNvSpPr/>
          <p:nvPr/>
        </p:nvSpPr>
        <p:spPr>
          <a:xfrm>
            <a:off x="10867575" y="3084456"/>
            <a:ext cx="1140177" cy="187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828CABE6-D8CD-4939-A9E9-392E78E28E3B}"/>
              </a:ext>
            </a:extLst>
          </p:cNvPr>
          <p:cNvSpPr txBox="1"/>
          <p:nvPr/>
        </p:nvSpPr>
        <p:spPr>
          <a:xfrm>
            <a:off x="172872" y="3915920"/>
            <a:ext cx="753533" cy="369332"/>
          </a:xfrm>
          <a:prstGeom prst="rect">
            <a:avLst/>
          </a:prstGeom>
          <a:noFill/>
        </p:spPr>
        <p:txBody>
          <a:bodyPr wrap="square" rtlCol="0">
            <a:spAutoFit/>
          </a:bodyPr>
          <a:lstStyle/>
          <a:p>
            <a:r>
              <a:rPr lang="en-GB" b="1" dirty="0">
                <a:solidFill>
                  <a:srgbClr val="202124"/>
                </a:solidFill>
                <a:latin typeface="Google Sans"/>
              </a:rPr>
              <a:t>M</a:t>
            </a:r>
            <a:r>
              <a:rPr lang="en-GB" b="0" i="0" baseline="-25000" dirty="0">
                <a:solidFill>
                  <a:srgbClr val="202124"/>
                </a:solidFill>
                <a:effectLst/>
                <a:latin typeface="Google Sans"/>
              </a:rPr>
              <a:t>⊥</a:t>
            </a:r>
            <a:r>
              <a:rPr lang="en-GB" dirty="0"/>
              <a:t>·</a:t>
            </a:r>
            <a:r>
              <a:rPr lang="en-GB" b="1" dirty="0"/>
              <a:t>p</a:t>
            </a:r>
            <a:endParaRPr lang="en-GB" baseline="-25000" dirty="0"/>
          </a:p>
        </p:txBody>
      </p:sp>
      <p:sp>
        <p:nvSpPr>
          <p:cNvPr id="12" name="TextBox 11">
            <a:extLst>
              <a:ext uri="{FF2B5EF4-FFF2-40B4-BE49-F238E27FC236}">
                <a16:creationId xmlns:a16="http://schemas.microsoft.com/office/drawing/2014/main" id="{8A22C6CE-23D7-402C-8C0F-D5FF93151200}"/>
              </a:ext>
            </a:extLst>
          </p:cNvPr>
          <p:cNvSpPr txBox="1"/>
          <p:nvPr/>
        </p:nvSpPr>
        <p:spPr>
          <a:xfrm>
            <a:off x="4503572" y="2497753"/>
            <a:ext cx="753533" cy="369332"/>
          </a:xfrm>
          <a:prstGeom prst="rect">
            <a:avLst/>
          </a:prstGeom>
          <a:noFill/>
        </p:spPr>
        <p:txBody>
          <a:bodyPr wrap="square" rtlCol="0">
            <a:spAutoFit/>
          </a:bodyPr>
          <a:lstStyle/>
          <a:p>
            <a:r>
              <a:rPr lang="en-GB" b="1" dirty="0">
                <a:solidFill>
                  <a:srgbClr val="202124"/>
                </a:solidFill>
                <a:latin typeface="Google Sans"/>
              </a:rPr>
              <a:t>M</a:t>
            </a:r>
            <a:r>
              <a:rPr lang="en-GB" b="0" i="0" baseline="-25000" dirty="0">
                <a:solidFill>
                  <a:srgbClr val="202124"/>
                </a:solidFill>
                <a:effectLst/>
                <a:latin typeface="Google Sans"/>
              </a:rPr>
              <a:t>⊥</a:t>
            </a:r>
            <a:endParaRPr lang="en-GB" baseline="-25000" dirty="0"/>
          </a:p>
        </p:txBody>
      </p:sp>
    </p:spTree>
    <p:extLst>
      <p:ext uri="{BB962C8B-B14F-4D97-AF65-F5344CB8AC3E}">
        <p14:creationId xmlns:p14="http://schemas.microsoft.com/office/powerpoint/2010/main" val="105922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xit" presetSubtype="0" fill="hold" grpId="1" nodeType="withEffect">
                                  <p:stCondLst>
                                    <p:cond delay="50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xit" presetSubtype="0" fill="hold" grpId="1" nodeType="withEffect">
                                  <p:stCondLst>
                                    <p:cond delay="50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1" y="0"/>
            <a:ext cx="12192000" cy="1200329"/>
          </a:xfrm>
          <a:prstGeom prst="rect">
            <a:avLst/>
          </a:prstGeom>
          <a:noFill/>
        </p:spPr>
        <p:txBody>
          <a:bodyPr wrap="square" rtlCol="0">
            <a:spAutoFit/>
          </a:bodyPr>
          <a:lstStyle/>
          <a:p>
            <a:pPr algn="ctr"/>
            <a:r>
              <a:rPr lang="en-GB" sz="7200" dirty="0"/>
              <a:t>Rocking curve</a:t>
            </a:r>
          </a:p>
        </p:txBody>
      </p:sp>
      <p:pic>
        <p:nvPicPr>
          <p:cNvPr id="3" name="Picture 2">
            <a:extLst>
              <a:ext uri="{FF2B5EF4-FFF2-40B4-BE49-F238E27FC236}">
                <a16:creationId xmlns:a16="http://schemas.microsoft.com/office/drawing/2014/main" id="{F9DA3EEC-FE94-40B7-9B1F-EAA676E1E388}"/>
              </a:ext>
            </a:extLst>
          </p:cNvPr>
          <p:cNvPicPr>
            <a:picLocks noChangeAspect="1"/>
          </p:cNvPicPr>
          <p:nvPr/>
        </p:nvPicPr>
        <p:blipFill>
          <a:blip r:embed="rId3"/>
          <a:stretch>
            <a:fillRect/>
          </a:stretch>
        </p:blipFill>
        <p:spPr>
          <a:xfrm>
            <a:off x="6749580" y="4301067"/>
            <a:ext cx="3409244" cy="2556933"/>
          </a:xfrm>
          <a:prstGeom prst="rect">
            <a:avLst/>
          </a:prstGeom>
        </p:spPr>
      </p:pic>
      <p:pic>
        <p:nvPicPr>
          <p:cNvPr id="6" name="Picture 5">
            <a:extLst>
              <a:ext uri="{FF2B5EF4-FFF2-40B4-BE49-F238E27FC236}">
                <a16:creationId xmlns:a16="http://schemas.microsoft.com/office/drawing/2014/main" id="{A1679C36-4375-4213-B399-1B2D4454F1A4}"/>
              </a:ext>
            </a:extLst>
          </p:cNvPr>
          <p:cNvPicPr>
            <a:picLocks noChangeAspect="1"/>
          </p:cNvPicPr>
          <p:nvPr/>
        </p:nvPicPr>
        <p:blipFill>
          <a:blip r:embed="rId4"/>
          <a:stretch>
            <a:fillRect/>
          </a:stretch>
        </p:blipFill>
        <p:spPr>
          <a:xfrm>
            <a:off x="3408482" y="4301067"/>
            <a:ext cx="3409244" cy="2556933"/>
          </a:xfrm>
          <a:prstGeom prst="rect">
            <a:avLst/>
          </a:prstGeom>
        </p:spPr>
      </p:pic>
      <p:pic>
        <p:nvPicPr>
          <p:cNvPr id="8" name="Picture 7">
            <a:extLst>
              <a:ext uri="{FF2B5EF4-FFF2-40B4-BE49-F238E27FC236}">
                <a16:creationId xmlns:a16="http://schemas.microsoft.com/office/drawing/2014/main" id="{FDBCF6A4-BD2A-4DAA-9050-51A66592BB00}"/>
              </a:ext>
            </a:extLst>
          </p:cNvPr>
          <p:cNvPicPr>
            <a:picLocks noChangeAspect="1"/>
          </p:cNvPicPr>
          <p:nvPr/>
        </p:nvPicPr>
        <p:blipFill>
          <a:blip r:embed="rId5"/>
          <a:stretch>
            <a:fillRect/>
          </a:stretch>
        </p:blipFill>
        <p:spPr>
          <a:xfrm>
            <a:off x="-2285" y="1123244"/>
            <a:ext cx="3409244" cy="2556933"/>
          </a:xfrm>
          <a:prstGeom prst="rect">
            <a:avLst/>
          </a:prstGeom>
        </p:spPr>
      </p:pic>
      <p:pic>
        <p:nvPicPr>
          <p:cNvPr id="10" name="Picture 9">
            <a:extLst>
              <a:ext uri="{FF2B5EF4-FFF2-40B4-BE49-F238E27FC236}">
                <a16:creationId xmlns:a16="http://schemas.microsoft.com/office/drawing/2014/main" id="{D199E6F0-95CF-4A8C-8035-E198E5343BE0}"/>
              </a:ext>
            </a:extLst>
          </p:cNvPr>
          <p:cNvPicPr>
            <a:picLocks noChangeAspect="1"/>
          </p:cNvPicPr>
          <p:nvPr/>
        </p:nvPicPr>
        <p:blipFill>
          <a:blip r:embed="rId6"/>
          <a:stretch>
            <a:fillRect/>
          </a:stretch>
        </p:blipFill>
        <p:spPr>
          <a:xfrm>
            <a:off x="0" y="4301067"/>
            <a:ext cx="3409244" cy="2556933"/>
          </a:xfrm>
          <a:prstGeom prst="rect">
            <a:avLst/>
          </a:prstGeom>
        </p:spPr>
      </p:pic>
      <p:pic>
        <p:nvPicPr>
          <p:cNvPr id="12" name="Picture 11">
            <a:extLst>
              <a:ext uri="{FF2B5EF4-FFF2-40B4-BE49-F238E27FC236}">
                <a16:creationId xmlns:a16="http://schemas.microsoft.com/office/drawing/2014/main" id="{3B391F20-20DE-4289-9858-26A3E68194C7}"/>
              </a:ext>
            </a:extLst>
          </p:cNvPr>
          <p:cNvPicPr>
            <a:picLocks noChangeAspect="1"/>
          </p:cNvPicPr>
          <p:nvPr/>
        </p:nvPicPr>
        <p:blipFill>
          <a:blip r:embed="rId7"/>
          <a:stretch>
            <a:fillRect/>
          </a:stretch>
        </p:blipFill>
        <p:spPr>
          <a:xfrm>
            <a:off x="6648679" y="1123243"/>
            <a:ext cx="3409244" cy="2556933"/>
          </a:xfrm>
          <a:prstGeom prst="rect">
            <a:avLst/>
          </a:prstGeom>
        </p:spPr>
      </p:pic>
      <p:pic>
        <p:nvPicPr>
          <p:cNvPr id="15" name="Picture 14">
            <a:extLst>
              <a:ext uri="{FF2B5EF4-FFF2-40B4-BE49-F238E27FC236}">
                <a16:creationId xmlns:a16="http://schemas.microsoft.com/office/drawing/2014/main" id="{5311855A-1925-4C62-A494-3380CD79AF9A}"/>
              </a:ext>
            </a:extLst>
          </p:cNvPr>
          <p:cNvPicPr>
            <a:picLocks noChangeAspect="1"/>
          </p:cNvPicPr>
          <p:nvPr/>
        </p:nvPicPr>
        <p:blipFill>
          <a:blip r:embed="rId8"/>
          <a:stretch>
            <a:fillRect/>
          </a:stretch>
        </p:blipFill>
        <p:spPr>
          <a:xfrm>
            <a:off x="3408482" y="1123244"/>
            <a:ext cx="3409244" cy="2556933"/>
          </a:xfrm>
          <a:prstGeom prst="rect">
            <a:avLst/>
          </a:prstGeom>
        </p:spPr>
      </p:pic>
      <p:sp>
        <p:nvSpPr>
          <p:cNvPr id="16" name="TextBox 15">
            <a:extLst>
              <a:ext uri="{FF2B5EF4-FFF2-40B4-BE49-F238E27FC236}">
                <a16:creationId xmlns:a16="http://schemas.microsoft.com/office/drawing/2014/main" id="{09771A33-58B9-4E0B-9DEB-D1758DD6A78B}"/>
              </a:ext>
            </a:extLst>
          </p:cNvPr>
          <p:cNvSpPr txBox="1"/>
          <p:nvPr/>
        </p:nvSpPr>
        <p:spPr>
          <a:xfrm>
            <a:off x="846667" y="3495509"/>
            <a:ext cx="643466" cy="369332"/>
          </a:xfrm>
          <a:prstGeom prst="rect">
            <a:avLst/>
          </a:prstGeom>
          <a:noFill/>
        </p:spPr>
        <p:txBody>
          <a:bodyPr wrap="square" rtlCol="0">
            <a:spAutoFit/>
          </a:bodyPr>
          <a:lstStyle/>
          <a:p>
            <a:r>
              <a:rPr lang="en-GB" dirty="0"/>
              <a:t>0°</a:t>
            </a:r>
          </a:p>
        </p:txBody>
      </p:sp>
      <p:sp>
        <p:nvSpPr>
          <p:cNvPr id="17" name="TextBox 16">
            <a:extLst>
              <a:ext uri="{FF2B5EF4-FFF2-40B4-BE49-F238E27FC236}">
                <a16:creationId xmlns:a16="http://schemas.microsoft.com/office/drawing/2014/main" id="{6F3F418E-9EAE-4926-BC87-A99F96B44A7B}"/>
              </a:ext>
            </a:extLst>
          </p:cNvPr>
          <p:cNvSpPr txBox="1"/>
          <p:nvPr/>
        </p:nvSpPr>
        <p:spPr>
          <a:xfrm>
            <a:off x="4255911" y="3436624"/>
            <a:ext cx="854560" cy="369332"/>
          </a:xfrm>
          <a:prstGeom prst="rect">
            <a:avLst/>
          </a:prstGeom>
          <a:noFill/>
        </p:spPr>
        <p:txBody>
          <a:bodyPr wrap="square" rtlCol="0">
            <a:spAutoFit/>
          </a:bodyPr>
          <a:lstStyle/>
          <a:p>
            <a:r>
              <a:rPr lang="en-GB" dirty="0"/>
              <a:t>0.05°</a:t>
            </a:r>
          </a:p>
        </p:txBody>
      </p:sp>
      <p:sp>
        <p:nvSpPr>
          <p:cNvPr id="18" name="TextBox 17">
            <a:extLst>
              <a:ext uri="{FF2B5EF4-FFF2-40B4-BE49-F238E27FC236}">
                <a16:creationId xmlns:a16="http://schemas.microsoft.com/office/drawing/2014/main" id="{7A1BDF61-D149-417B-A406-70E2CBB56817}"/>
              </a:ext>
            </a:extLst>
          </p:cNvPr>
          <p:cNvSpPr txBox="1"/>
          <p:nvPr/>
        </p:nvSpPr>
        <p:spPr>
          <a:xfrm>
            <a:off x="7495347" y="3410044"/>
            <a:ext cx="854560" cy="369332"/>
          </a:xfrm>
          <a:prstGeom prst="rect">
            <a:avLst/>
          </a:prstGeom>
          <a:noFill/>
        </p:spPr>
        <p:txBody>
          <a:bodyPr wrap="square" rtlCol="0">
            <a:spAutoFit/>
          </a:bodyPr>
          <a:lstStyle/>
          <a:p>
            <a:r>
              <a:rPr lang="en-GB" dirty="0"/>
              <a:t>0.2°</a:t>
            </a:r>
          </a:p>
        </p:txBody>
      </p:sp>
      <p:sp>
        <p:nvSpPr>
          <p:cNvPr id="19" name="TextBox 18">
            <a:extLst>
              <a:ext uri="{FF2B5EF4-FFF2-40B4-BE49-F238E27FC236}">
                <a16:creationId xmlns:a16="http://schemas.microsoft.com/office/drawing/2014/main" id="{AF1F1092-0A82-4362-841F-AFAA469B1EC1}"/>
              </a:ext>
            </a:extLst>
          </p:cNvPr>
          <p:cNvSpPr txBox="1"/>
          <p:nvPr/>
        </p:nvSpPr>
        <p:spPr>
          <a:xfrm>
            <a:off x="2295766" y="3928914"/>
            <a:ext cx="643466" cy="369332"/>
          </a:xfrm>
          <a:prstGeom prst="rect">
            <a:avLst/>
          </a:prstGeom>
          <a:noFill/>
        </p:spPr>
        <p:txBody>
          <a:bodyPr wrap="square" rtlCol="0">
            <a:spAutoFit/>
          </a:bodyPr>
          <a:lstStyle/>
          <a:p>
            <a:pPr algn="r"/>
            <a:r>
              <a:rPr lang="en-GB" dirty="0"/>
              <a:t>1°</a:t>
            </a:r>
          </a:p>
        </p:txBody>
      </p:sp>
      <p:sp>
        <p:nvSpPr>
          <p:cNvPr id="20" name="TextBox 19">
            <a:extLst>
              <a:ext uri="{FF2B5EF4-FFF2-40B4-BE49-F238E27FC236}">
                <a16:creationId xmlns:a16="http://schemas.microsoft.com/office/drawing/2014/main" id="{54C7C651-9EBA-4B80-AEBE-2C34FB3600CE}"/>
              </a:ext>
            </a:extLst>
          </p:cNvPr>
          <p:cNvSpPr txBox="1"/>
          <p:nvPr/>
        </p:nvSpPr>
        <p:spPr>
          <a:xfrm>
            <a:off x="5705010" y="3928914"/>
            <a:ext cx="643466" cy="369332"/>
          </a:xfrm>
          <a:prstGeom prst="rect">
            <a:avLst/>
          </a:prstGeom>
          <a:noFill/>
        </p:spPr>
        <p:txBody>
          <a:bodyPr wrap="square" rtlCol="0">
            <a:spAutoFit/>
          </a:bodyPr>
          <a:lstStyle/>
          <a:p>
            <a:pPr algn="r"/>
            <a:r>
              <a:rPr lang="en-GB" dirty="0"/>
              <a:t>2.5°</a:t>
            </a:r>
          </a:p>
        </p:txBody>
      </p:sp>
      <p:sp>
        <p:nvSpPr>
          <p:cNvPr id="21" name="TextBox 20">
            <a:extLst>
              <a:ext uri="{FF2B5EF4-FFF2-40B4-BE49-F238E27FC236}">
                <a16:creationId xmlns:a16="http://schemas.microsoft.com/office/drawing/2014/main" id="{E416CDF7-039E-4792-AF14-F11152B08827}"/>
              </a:ext>
            </a:extLst>
          </p:cNvPr>
          <p:cNvSpPr txBox="1"/>
          <p:nvPr/>
        </p:nvSpPr>
        <p:spPr>
          <a:xfrm>
            <a:off x="8920819" y="3925711"/>
            <a:ext cx="643466" cy="369332"/>
          </a:xfrm>
          <a:prstGeom prst="rect">
            <a:avLst/>
          </a:prstGeom>
          <a:noFill/>
        </p:spPr>
        <p:txBody>
          <a:bodyPr wrap="square" rtlCol="0">
            <a:spAutoFit/>
          </a:bodyPr>
          <a:lstStyle/>
          <a:p>
            <a:pPr algn="r"/>
            <a:r>
              <a:rPr lang="en-GB" dirty="0"/>
              <a:t>5°</a:t>
            </a:r>
          </a:p>
        </p:txBody>
      </p:sp>
    </p:spTree>
    <p:extLst>
      <p:ext uri="{BB962C8B-B14F-4D97-AF65-F5344CB8AC3E}">
        <p14:creationId xmlns:p14="http://schemas.microsoft.com/office/powerpoint/2010/main" val="896347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7854696" y="-102107"/>
            <a:ext cx="4337303" cy="1200329"/>
          </a:xfrm>
          <a:prstGeom prst="rect">
            <a:avLst/>
          </a:prstGeom>
          <a:noFill/>
        </p:spPr>
        <p:txBody>
          <a:bodyPr wrap="square" rtlCol="0">
            <a:spAutoFit/>
          </a:bodyPr>
          <a:lstStyle/>
          <a:p>
            <a:pPr algn="ctr"/>
            <a:r>
              <a:rPr lang="en-GB" sz="7200" dirty="0"/>
              <a:t>SCRIPTING</a:t>
            </a:r>
          </a:p>
        </p:txBody>
      </p:sp>
      <p:sp>
        <p:nvSpPr>
          <p:cNvPr id="7" name="TextBox 6">
            <a:extLst>
              <a:ext uri="{FF2B5EF4-FFF2-40B4-BE49-F238E27FC236}">
                <a16:creationId xmlns:a16="http://schemas.microsoft.com/office/drawing/2014/main" id="{9105482A-A375-4FAD-A2E0-E4A2DD0E91AE}"/>
              </a:ext>
            </a:extLst>
          </p:cNvPr>
          <p:cNvSpPr txBox="1"/>
          <p:nvPr/>
        </p:nvSpPr>
        <p:spPr>
          <a:xfrm>
            <a:off x="0" y="0"/>
            <a:ext cx="7854696" cy="6878806"/>
          </a:xfrm>
          <a:prstGeom prst="rect">
            <a:avLst/>
          </a:prstGeom>
          <a:solidFill>
            <a:schemeClr val="tx1">
              <a:lumMod val="75000"/>
              <a:lumOff val="25000"/>
            </a:schemeClr>
          </a:solidFill>
        </p:spPr>
        <p:txBody>
          <a:bodyPr wrap="square" rtlCol="0">
            <a:spAutoFit/>
          </a:bodyPr>
          <a:lstStyle/>
          <a:p>
            <a:r>
              <a:rPr lang="en-GB" sz="900" b="0" dirty="0">
                <a:solidFill>
                  <a:srgbClr val="AE81FF"/>
                </a:solidFill>
                <a:effectLst/>
                <a:latin typeface="Consolas" panose="020B0609020204030204" pitchFamily="49" charset="0"/>
              </a:rPr>
              <a:t>import</a:t>
            </a:r>
            <a:r>
              <a:rPr lang="en-GB" sz="900" b="0" dirty="0">
                <a:solidFill>
                  <a:srgbClr val="F8F8F2"/>
                </a:solidFill>
                <a:effectLst/>
                <a:latin typeface="Consolas" panose="020B0609020204030204" pitchFamily="49" charset="0"/>
              </a:rPr>
              <a:t> numpy </a:t>
            </a:r>
            <a:r>
              <a:rPr lang="en-GB" sz="900" b="0" dirty="0">
                <a:solidFill>
                  <a:srgbClr val="AE81FF"/>
                </a:solidFill>
                <a:effectLst/>
                <a:latin typeface="Consolas" panose="020B0609020204030204" pitchFamily="49" charset="0"/>
              </a:rPr>
              <a:t>as</a:t>
            </a:r>
            <a:r>
              <a:rPr lang="en-GB" sz="900" b="0" dirty="0">
                <a:solidFill>
                  <a:srgbClr val="F8F8F2"/>
                </a:solidFill>
                <a:effectLst/>
                <a:latin typeface="Consolas" panose="020B0609020204030204" pitchFamily="49" charset="0"/>
              </a:rPr>
              <a:t> np</a:t>
            </a:r>
          </a:p>
          <a:p>
            <a:r>
              <a:rPr lang="en-GB" sz="900" b="0" dirty="0">
                <a:solidFill>
                  <a:srgbClr val="AE81FF"/>
                </a:solidFill>
                <a:effectLst/>
                <a:latin typeface="Consolas" panose="020B0609020204030204" pitchFamily="49" charset="0"/>
              </a:rPr>
              <a:t>import</a:t>
            </a:r>
            <a:r>
              <a:rPr lang="en-GB" sz="900" b="0" dirty="0">
                <a:solidFill>
                  <a:srgbClr val="F8F8F2"/>
                </a:solidFill>
                <a:effectLst/>
                <a:latin typeface="Consolas" panose="020B0609020204030204" pitchFamily="49" charset="0"/>
              </a:rPr>
              <a:t> math</a:t>
            </a:r>
          </a:p>
          <a:p>
            <a:r>
              <a:rPr lang="en-GB" sz="900" b="0" dirty="0">
                <a:solidFill>
                  <a:srgbClr val="AE81FF"/>
                </a:solidFill>
                <a:effectLst/>
                <a:latin typeface="Consolas" panose="020B0609020204030204" pitchFamily="49" charset="0"/>
              </a:rPr>
              <a:t>from</a:t>
            </a:r>
            <a:r>
              <a:rPr lang="en-GB" sz="900" b="0" dirty="0">
                <a:solidFill>
                  <a:srgbClr val="F8F8F2"/>
                </a:solidFill>
                <a:effectLst/>
                <a:latin typeface="Consolas" panose="020B0609020204030204" pitchFamily="49" charset="0"/>
              </a:rPr>
              <a:t> scipy.spatial.transform </a:t>
            </a:r>
            <a:r>
              <a:rPr lang="en-GB" sz="900" b="0" dirty="0">
                <a:solidFill>
                  <a:srgbClr val="AE81FF"/>
                </a:solidFill>
                <a:effectLst/>
                <a:latin typeface="Consolas" panose="020B0609020204030204" pitchFamily="49" charset="0"/>
              </a:rPr>
              <a:t>import</a:t>
            </a:r>
            <a:r>
              <a:rPr lang="en-GB" sz="900" b="0" dirty="0">
                <a:solidFill>
                  <a:srgbClr val="F8F8F2"/>
                </a:solidFill>
                <a:effectLst/>
                <a:latin typeface="Consolas" panose="020B0609020204030204" pitchFamily="49" charset="0"/>
              </a:rPr>
              <a:t> Rotation</a:t>
            </a:r>
          </a:p>
          <a:p>
            <a:r>
              <a:rPr lang="en-GB" sz="900" b="0" dirty="0">
                <a:solidFill>
                  <a:srgbClr val="AE81FF"/>
                </a:solidFill>
                <a:effectLst/>
                <a:latin typeface="Consolas" panose="020B0609020204030204" pitchFamily="49" charset="0"/>
              </a:rPr>
              <a:t>from</a:t>
            </a:r>
            <a:r>
              <a:rPr lang="en-GB" sz="900" b="0" dirty="0">
                <a:solidFill>
                  <a:srgbClr val="F8F8F2"/>
                </a:solidFill>
                <a:effectLst/>
                <a:latin typeface="Consolas" panose="020B0609020204030204" pitchFamily="49" charset="0"/>
              </a:rPr>
              <a:t> sas.sascalc.calculator </a:t>
            </a:r>
            <a:r>
              <a:rPr lang="en-GB" sz="900" b="0" dirty="0">
                <a:solidFill>
                  <a:srgbClr val="AE81FF"/>
                </a:solidFill>
                <a:effectLst/>
                <a:latin typeface="Consolas" panose="020B0609020204030204" pitchFamily="49" charset="0"/>
              </a:rPr>
              <a:t>import</a:t>
            </a:r>
            <a:r>
              <a:rPr lang="en-GB" sz="900" b="0" dirty="0">
                <a:solidFill>
                  <a:srgbClr val="F8F8F2"/>
                </a:solidFill>
                <a:effectLst/>
                <a:latin typeface="Consolas" panose="020B0609020204030204" pitchFamily="49" charset="0"/>
              </a:rPr>
              <a:t> sas_gen</a:t>
            </a:r>
          </a:p>
          <a:p>
            <a:br>
              <a:rPr lang="en-GB" sz="900" b="0" dirty="0">
                <a:solidFill>
                  <a:srgbClr val="F8F8F2"/>
                </a:solidFill>
                <a:effectLst/>
                <a:latin typeface="Consolas" panose="020B0609020204030204" pitchFamily="49" charset="0"/>
              </a:rPr>
            </a:br>
            <a:r>
              <a:rPr lang="en-GB" sz="900" b="0" dirty="0">
                <a:solidFill>
                  <a:srgbClr val="F8F8F2"/>
                </a:solidFill>
                <a:effectLst/>
                <a:latin typeface="Consolas" panose="020B0609020204030204" pitchFamily="49" charset="0"/>
              </a:rPr>
              <a:t>STEPSIZE</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6</a:t>
            </a:r>
            <a:endParaRPr lang="en-GB" sz="900" b="0" dirty="0">
              <a:solidFill>
                <a:srgbClr val="F8F8F2"/>
              </a:solidFill>
              <a:effectLst/>
              <a:latin typeface="Consolas" panose="020B0609020204030204" pitchFamily="49" charset="0"/>
            </a:endParaRPr>
          </a:p>
          <a:p>
            <a:r>
              <a:rPr lang="en-GB" sz="900" b="0" dirty="0">
                <a:solidFill>
                  <a:srgbClr val="F8F8F2"/>
                </a:solidFill>
                <a:effectLst/>
                <a:latin typeface="Consolas" panose="020B0609020204030204" pitchFamily="49" charset="0"/>
              </a:rPr>
              <a:t>NODES</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endParaRPr lang="en-GB" sz="900" b="0" dirty="0">
              <a:solidFill>
                <a:srgbClr val="F8F8F2"/>
              </a:solidFill>
              <a:effectLst/>
              <a:latin typeface="Consolas" panose="020B0609020204030204" pitchFamily="49" charset="0"/>
            </a:endParaRPr>
          </a:p>
          <a:p>
            <a:r>
              <a:rPr lang="en-GB" sz="900" b="0" dirty="0">
                <a:solidFill>
                  <a:srgbClr val="F8F8F2"/>
                </a:solidFill>
                <a:effectLst/>
                <a:latin typeface="Consolas" panose="020B0609020204030204" pitchFamily="49" charset="0"/>
              </a:rPr>
              <a:t>ANGLESTEP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a:t>
            </a:r>
            <a:r>
              <a:rPr lang="en-GB" sz="900" b="0" dirty="0">
                <a:solidFill>
                  <a:srgbClr val="FD971F"/>
                </a:solidFill>
                <a:effectLst/>
                <a:latin typeface="Consolas" panose="020B0609020204030204" pitchFamily="49" charset="0"/>
              </a:rPr>
              <a:t>10 </a:t>
            </a:r>
            <a:r>
              <a:rPr lang="en-GB" sz="900" b="0" i="1" dirty="0">
                <a:solidFill>
                  <a:srgbClr val="75715E"/>
                </a:solidFill>
                <a:effectLst/>
                <a:latin typeface="Consolas" panose="020B0609020204030204" pitchFamily="49" charset="0"/>
              </a:rPr>
              <a:t># total samples = 4 * anglestep^3</a:t>
            </a:r>
          </a:p>
          <a:p>
            <a:br>
              <a:rPr lang="en-GB" sz="900" b="0" dirty="0">
                <a:solidFill>
                  <a:srgbClr val="F8F8F2"/>
                </a:solidFill>
                <a:effectLst/>
                <a:latin typeface="Consolas" panose="020B0609020204030204" pitchFamily="49" charset="0"/>
              </a:rPr>
            </a:br>
            <a:r>
              <a:rPr lang="en-GB" sz="900" b="0" dirty="0">
                <a:solidFill>
                  <a:srgbClr val="66D9EF"/>
                </a:solidFill>
                <a:effectLst/>
                <a:latin typeface="Consolas" panose="020B0609020204030204" pitchFamily="49" charset="0"/>
              </a:rPr>
              <a:t>def</a:t>
            </a:r>
            <a:r>
              <a:rPr lang="en-GB" sz="900" b="0" dirty="0">
                <a:solidFill>
                  <a:srgbClr val="F8F8F2"/>
                </a:solidFill>
                <a:effectLst/>
                <a:latin typeface="Consolas" panose="020B0609020204030204" pitchFamily="49" charset="0"/>
              </a:rPr>
              <a:t> </a:t>
            </a:r>
            <a:r>
              <a:rPr lang="en-GB" sz="900" b="0" dirty="0">
                <a:solidFill>
                  <a:srgbClr val="66D9EF"/>
                </a:solidFill>
                <a:effectLst/>
                <a:latin typeface="Consolas" panose="020B0609020204030204" pitchFamily="49" charset="0"/>
              </a:rPr>
              <a:t>create_rotation_grid</a:t>
            </a:r>
            <a:r>
              <a:rPr lang="en-GB" sz="900" b="0" dirty="0">
                <a:solidFill>
                  <a:srgbClr val="F8F8F2"/>
                </a:solidFill>
                <a:effectLst/>
                <a:latin typeface="Consolas" panose="020B0609020204030204" pitchFamily="49" charset="0"/>
              </a:rPr>
              <a:t>(</a:t>
            </a:r>
            <a:r>
              <a:rPr lang="en-GB" sz="900" b="0" dirty="0">
                <a:solidFill>
                  <a:srgbClr val="F92672"/>
                </a:solidFill>
                <a:effectLst/>
                <a:latin typeface="Consolas" panose="020B0609020204030204" pitchFamily="49" charset="0"/>
              </a:rPr>
              <a:t>theta_step</a:t>
            </a:r>
            <a:r>
              <a:rPr lang="en-GB" sz="900" b="0" dirty="0">
                <a:solidFill>
                  <a:srgbClr val="F8F8F2"/>
                </a:solidFill>
                <a:effectLst/>
                <a:latin typeface="Consolas" panose="020B0609020204030204" pitchFamily="49" charset="0"/>
              </a:rPr>
              <a:t>, </a:t>
            </a:r>
            <a:r>
              <a:rPr lang="en-GB" sz="900" b="0" dirty="0">
                <a:solidFill>
                  <a:srgbClr val="F92672"/>
                </a:solidFill>
                <a:effectLst/>
                <a:latin typeface="Consolas" panose="020B0609020204030204" pitchFamily="49" charset="0"/>
              </a:rPr>
              <a:t>phi_step</a:t>
            </a:r>
            <a:r>
              <a:rPr lang="en-GB" sz="900" b="0" dirty="0">
                <a:solidFill>
                  <a:srgbClr val="F8F8F2"/>
                </a:solidFill>
                <a:effectLst/>
                <a:latin typeface="Consolas" panose="020B0609020204030204" pitchFamily="49" charset="0"/>
              </a:rPr>
              <a:t>, </a:t>
            </a:r>
            <a:r>
              <a:rPr lang="en-GB" sz="900" b="0" dirty="0">
                <a:solidFill>
                  <a:srgbClr val="F92672"/>
                </a:solidFill>
                <a:effectLst/>
                <a:latin typeface="Consolas" panose="020B0609020204030204" pitchFamily="49" charset="0"/>
              </a:rPr>
              <a:t>chi_step</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theta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linspace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0</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D971F"/>
                </a:solidFill>
                <a:effectLst/>
                <a:latin typeface="Consolas" panose="020B0609020204030204" pitchFamily="49" charset="0"/>
              </a:rPr>
              <a:t>180</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theta_step</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phi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linspace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0</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D971F"/>
                </a:solidFill>
                <a:effectLst/>
                <a:latin typeface="Consolas" panose="020B0609020204030204" pitchFamily="49" charset="0"/>
              </a:rPr>
              <a:t>360</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phi_step</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chi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linspace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0</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D971F"/>
                </a:solidFill>
                <a:effectLst/>
                <a:latin typeface="Consolas" panose="020B0609020204030204" pitchFamily="49" charset="0"/>
              </a:rPr>
              <a:t>360</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chi_step</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THETA, PHI, CHI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meshgrid</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phi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chi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92672"/>
                </a:solidFill>
                <a:effectLst/>
                <a:latin typeface="Consolas" panose="020B0609020204030204" pitchFamily="49" charset="0"/>
              </a:rPr>
              <a:t>indexing</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a:t>
            </a:r>
            <a:r>
              <a:rPr lang="en-GB" sz="900" b="0" dirty="0">
                <a:solidFill>
                  <a:srgbClr val="A6E22E"/>
                </a:solidFill>
                <a:effectLst/>
                <a:latin typeface="Consolas" panose="020B0609020204030204" pitchFamily="49" charset="0"/>
              </a:rPr>
              <a:t>ij</a:t>
            </a:r>
            <a:r>
              <a:rPr lang="en-GB" sz="900" b="0" dirty="0">
                <a:solidFill>
                  <a:srgbClr val="F8F8F2"/>
                </a:solidFill>
                <a:effectLst/>
                <a:latin typeface="Consolas" panose="020B0609020204030204" pitchFamily="49" charset="0"/>
              </a:rPr>
              <a:t>") </a:t>
            </a:r>
            <a:r>
              <a:rPr lang="en-GB" sz="900" b="0" i="1" dirty="0">
                <a:solidFill>
                  <a:srgbClr val="75715E"/>
                </a:solidFill>
                <a:effectLst/>
                <a:latin typeface="Consolas" panose="020B0609020204030204" pitchFamily="49" charset="0"/>
              </a:rPr>
              <a:t># first index on theta, second on phi</a:t>
            </a:r>
            <a:endParaRPr lang="en-GB" sz="900" b="0" dirty="0">
              <a:solidFill>
                <a:srgbClr val="F8F8F2"/>
              </a:solidFill>
              <a:effectLst/>
              <a:latin typeface="Consolas" panose="020B0609020204030204" pitchFamily="49" charset="0"/>
            </a:endParaRPr>
          </a:p>
          <a:p>
            <a:r>
              <a:rPr lang="en-GB" sz="900" b="0" dirty="0">
                <a:solidFill>
                  <a:srgbClr val="F8F8F2"/>
                </a:solidFill>
                <a:effectLst/>
                <a:latin typeface="Consolas" panose="020B0609020204030204" pitchFamily="49" charset="0"/>
              </a:rPr>
              <a:t>    centre_theta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zeros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0</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2</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centre_phi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zeros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PHI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0</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PHI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PHI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2</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centre_chi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zeros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CHI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0</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CHI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CHI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2</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solid_angle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zeros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0</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2</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a:t>
            </a:r>
            <a:r>
              <a:rPr lang="en-GB" sz="900" b="0" dirty="0">
                <a:solidFill>
                  <a:srgbClr val="AE81FF"/>
                </a:solidFill>
                <a:effectLst/>
                <a:latin typeface="Consolas" panose="020B0609020204030204" pitchFamily="49" charset="0"/>
              </a:rPr>
              <a:t>for</a:t>
            </a:r>
            <a:r>
              <a:rPr lang="en-GB" sz="900" b="0" dirty="0">
                <a:solidFill>
                  <a:srgbClr val="F8F8F2"/>
                </a:solidFill>
                <a:effectLst/>
                <a:latin typeface="Consolas" panose="020B0609020204030204" pitchFamily="49" charset="0"/>
              </a:rPr>
              <a:t> i </a:t>
            </a:r>
            <a:r>
              <a:rPr lang="en-GB" sz="900" b="0" dirty="0">
                <a:solidFill>
                  <a:srgbClr val="AE81FF"/>
                </a:solidFill>
                <a:effectLst/>
                <a:latin typeface="Consolas" panose="020B0609020204030204" pitchFamily="49" charset="0"/>
              </a:rPr>
              <a:t>in</a:t>
            </a:r>
            <a:r>
              <a:rPr lang="en-GB" sz="900" b="0" dirty="0">
                <a:solidFill>
                  <a:srgbClr val="F8F8F2"/>
                </a:solidFill>
                <a:effectLst/>
                <a:latin typeface="Consolas" panose="020B0609020204030204" pitchFamily="49" charset="0"/>
              </a:rPr>
              <a:t> </a:t>
            </a:r>
            <a:r>
              <a:rPr lang="en-GB" sz="900" b="0" dirty="0">
                <a:solidFill>
                  <a:srgbClr val="66D9EF"/>
                </a:solidFill>
                <a:effectLst/>
                <a:latin typeface="Consolas" panose="020B0609020204030204" pitchFamily="49" charset="0"/>
              </a:rPr>
              <a:t>range</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0</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a:t>
            </a:r>
            <a:r>
              <a:rPr lang="en-GB" sz="900" b="0" dirty="0">
                <a:solidFill>
                  <a:srgbClr val="AE81FF"/>
                </a:solidFill>
                <a:effectLst/>
                <a:latin typeface="Consolas" panose="020B0609020204030204" pitchFamily="49" charset="0"/>
              </a:rPr>
              <a:t>for</a:t>
            </a:r>
            <a:r>
              <a:rPr lang="en-GB" sz="900" b="0" dirty="0">
                <a:solidFill>
                  <a:srgbClr val="F8F8F2"/>
                </a:solidFill>
                <a:effectLst/>
                <a:latin typeface="Consolas" panose="020B0609020204030204" pitchFamily="49" charset="0"/>
              </a:rPr>
              <a:t> j </a:t>
            </a:r>
            <a:r>
              <a:rPr lang="en-GB" sz="900" b="0" dirty="0">
                <a:solidFill>
                  <a:srgbClr val="AE81FF"/>
                </a:solidFill>
                <a:effectLst/>
                <a:latin typeface="Consolas" panose="020B0609020204030204" pitchFamily="49" charset="0"/>
              </a:rPr>
              <a:t>in</a:t>
            </a:r>
            <a:r>
              <a:rPr lang="en-GB" sz="900" b="0" dirty="0">
                <a:solidFill>
                  <a:srgbClr val="F8F8F2"/>
                </a:solidFill>
                <a:effectLst/>
                <a:latin typeface="Consolas" panose="020B0609020204030204" pitchFamily="49" charset="0"/>
              </a:rPr>
              <a:t> </a:t>
            </a:r>
            <a:r>
              <a:rPr lang="en-GB" sz="900" b="0" dirty="0">
                <a:solidFill>
                  <a:srgbClr val="66D9EF"/>
                </a:solidFill>
                <a:effectLst/>
                <a:latin typeface="Consolas" panose="020B0609020204030204" pitchFamily="49" charset="0"/>
              </a:rPr>
              <a:t>range</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a:t>
            </a:r>
            <a:r>
              <a:rPr lang="en-GB" sz="900" b="0" dirty="0">
                <a:solidFill>
                  <a:srgbClr val="AE81FF"/>
                </a:solidFill>
                <a:effectLst/>
                <a:latin typeface="Consolas" panose="020B0609020204030204" pitchFamily="49" charset="0"/>
              </a:rPr>
              <a:t>for</a:t>
            </a:r>
            <a:r>
              <a:rPr lang="en-GB" sz="900" b="0" dirty="0">
                <a:solidFill>
                  <a:srgbClr val="F8F8F2"/>
                </a:solidFill>
                <a:effectLst/>
                <a:latin typeface="Consolas" panose="020B0609020204030204" pitchFamily="49" charset="0"/>
              </a:rPr>
              <a:t> k </a:t>
            </a:r>
            <a:r>
              <a:rPr lang="en-GB" sz="900" b="0" dirty="0">
                <a:solidFill>
                  <a:srgbClr val="AE81FF"/>
                </a:solidFill>
                <a:effectLst/>
                <a:latin typeface="Consolas" panose="020B0609020204030204" pitchFamily="49" charset="0"/>
              </a:rPr>
              <a:t>in</a:t>
            </a:r>
            <a:r>
              <a:rPr lang="en-GB" sz="900" b="0" dirty="0">
                <a:solidFill>
                  <a:srgbClr val="F8F8F2"/>
                </a:solidFill>
                <a:effectLst/>
                <a:latin typeface="Consolas" panose="020B0609020204030204" pitchFamily="49" charset="0"/>
              </a:rPr>
              <a:t> </a:t>
            </a:r>
            <a:r>
              <a:rPr lang="en-GB" sz="900" b="0" dirty="0">
                <a:solidFill>
                  <a:srgbClr val="66D9EF"/>
                </a:solidFill>
                <a:effectLst/>
                <a:latin typeface="Consolas" panose="020B0609020204030204" pitchFamily="49" charset="0"/>
              </a:rPr>
              <a:t>range</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shape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2</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centre_theta[i,j,k]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(THETA[i, j, k]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THETA[i</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,j, k])</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2.0</a:t>
            </a:r>
            <a:endParaRPr lang="en-GB" sz="900" b="0" dirty="0">
              <a:solidFill>
                <a:srgbClr val="F8F8F2"/>
              </a:solidFill>
              <a:effectLst/>
              <a:latin typeface="Consolas" panose="020B0609020204030204" pitchFamily="49" charset="0"/>
            </a:endParaRPr>
          </a:p>
          <a:p>
            <a:r>
              <a:rPr lang="en-GB" sz="900" b="0" dirty="0">
                <a:solidFill>
                  <a:srgbClr val="F8F8F2"/>
                </a:solidFill>
                <a:effectLst/>
                <a:latin typeface="Consolas" panose="020B0609020204030204" pitchFamily="49" charset="0"/>
              </a:rPr>
              <a:t>                centre_phi[i,j,k]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(PHI[i, j, k]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PHI[i,j</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 k])</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2.0</a:t>
            </a:r>
            <a:endParaRPr lang="en-GB" sz="900" b="0" dirty="0">
              <a:solidFill>
                <a:srgbClr val="F8F8F2"/>
              </a:solidFill>
              <a:effectLst/>
              <a:latin typeface="Consolas" panose="020B0609020204030204" pitchFamily="49" charset="0"/>
            </a:endParaRPr>
          </a:p>
          <a:p>
            <a:r>
              <a:rPr lang="en-GB" sz="900" b="0" dirty="0">
                <a:solidFill>
                  <a:srgbClr val="F8F8F2"/>
                </a:solidFill>
                <a:effectLst/>
                <a:latin typeface="Consolas" panose="020B0609020204030204" pitchFamily="49" charset="0"/>
              </a:rPr>
              <a:t>                centre_chi[i,j,k]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(CHI[i, j, k]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CHI[i,j, k</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2.0</a:t>
            </a:r>
            <a:endParaRPr lang="en-GB" sz="900" b="0" dirty="0">
              <a:solidFill>
                <a:srgbClr val="F8F8F2"/>
              </a:solidFill>
              <a:effectLst/>
              <a:latin typeface="Consolas" panose="020B0609020204030204" pitchFamily="49" charset="0"/>
            </a:endParaRPr>
          </a:p>
          <a:p>
            <a:r>
              <a:rPr lang="en-GB" sz="900" b="0" dirty="0">
                <a:solidFill>
                  <a:srgbClr val="F8F8F2"/>
                </a:solidFill>
                <a:effectLst/>
                <a:latin typeface="Consolas" panose="020B0609020204030204" pitchFamily="49" charset="0"/>
              </a:rPr>
              <a:t>                </a:t>
            </a:r>
            <a:r>
              <a:rPr lang="en-GB" sz="900" b="0" i="1" dirty="0">
                <a:solidFill>
                  <a:srgbClr val="75715E"/>
                </a:solidFill>
                <a:effectLst/>
                <a:latin typeface="Consolas" panose="020B0609020204030204" pitchFamily="49" charset="0"/>
              </a:rPr>
              <a:t># solid angle = sin(theta)d(theta)d(phi), chi is evenly distributed so don't include</a:t>
            </a:r>
            <a:endParaRPr lang="en-GB" sz="900" b="0" dirty="0">
              <a:solidFill>
                <a:srgbClr val="F8F8F2"/>
              </a:solidFill>
              <a:effectLst/>
              <a:latin typeface="Consolas" panose="020B0609020204030204" pitchFamily="49" charset="0"/>
            </a:endParaRPr>
          </a:p>
          <a:p>
            <a:r>
              <a:rPr lang="en-GB" sz="900" b="0" dirty="0">
                <a:solidFill>
                  <a:srgbClr val="F8F8F2"/>
                </a:solidFill>
                <a:effectLst/>
                <a:latin typeface="Consolas" panose="020B0609020204030204" pitchFamily="49" charset="0"/>
              </a:rPr>
              <a:t>                solid_angle[i,j, k]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math.</a:t>
            </a:r>
            <a:r>
              <a:rPr lang="en-GB" sz="900" b="0" dirty="0">
                <a:solidFill>
                  <a:srgbClr val="66D9EF"/>
                </a:solidFill>
                <a:effectLst/>
                <a:latin typeface="Consolas" panose="020B0609020204030204" pitchFamily="49" charset="0"/>
              </a:rPr>
              <a:t>sin</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np</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radians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centre_theta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j</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k</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np.</a:t>
            </a:r>
            <a:r>
              <a:rPr lang="en-GB" sz="900" b="0" dirty="0">
                <a:solidFill>
                  <a:srgbClr val="66D9EF"/>
                </a:solidFill>
                <a:effectLst/>
                <a:latin typeface="Consolas" panose="020B0609020204030204" pitchFamily="49" charset="0"/>
              </a:rPr>
              <a:t>radians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i</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j</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k</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AE81FF"/>
                </a:solidFill>
                <a:effectLst/>
                <a:latin typeface="Consolas" panose="020B0609020204030204" pitchFamily="49" charset="0"/>
              </a:rPr>
              <a:t>-</a:t>
            </a:r>
            <a:r>
              <a:rPr lang="en-GB" sz="900" b="0" dirty="0">
                <a:solidFill>
                  <a:srgbClr val="66D9EF"/>
                </a:solidFill>
                <a:effectLst/>
                <a:latin typeface="Consolas" panose="020B0609020204030204" pitchFamily="49" charset="0"/>
              </a:rPr>
              <a:t> 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j</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k</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np.</a:t>
            </a:r>
            <a:r>
              <a:rPr lang="en-GB" sz="900" b="0" dirty="0">
                <a:solidFill>
                  <a:srgbClr val="66D9EF"/>
                </a:solidFill>
                <a:effectLst/>
                <a:latin typeface="Consolas" panose="020B0609020204030204" pitchFamily="49" charset="0"/>
              </a:rPr>
              <a:t>radians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PHI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j</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k</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AE81FF"/>
                </a:solidFill>
                <a:effectLst/>
                <a:latin typeface="Consolas" panose="020B0609020204030204" pitchFamily="49" charset="0"/>
              </a:rPr>
              <a:t>-</a:t>
            </a:r>
            <a:r>
              <a:rPr lang="en-GB" sz="900" b="0" dirty="0">
                <a:solidFill>
                  <a:srgbClr val="66D9EF"/>
                </a:solidFill>
                <a:effectLst/>
                <a:latin typeface="Consolas" panose="020B0609020204030204" pitchFamily="49" charset="0"/>
              </a:rPr>
              <a:t> PHI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j</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k</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a:t>
            </a:r>
            <a:r>
              <a:rPr lang="en-GB" sz="900" b="0" dirty="0">
                <a:solidFill>
                  <a:srgbClr val="AE81FF"/>
                </a:solidFill>
                <a:effectLst/>
                <a:latin typeface="Consolas" panose="020B0609020204030204" pitchFamily="49" charset="0"/>
              </a:rPr>
              <a:t>return</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column_stack</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centre_theta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flatten</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centre_phi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flatten</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centre_chi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flatten</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solid_angle</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flatten</a:t>
            </a:r>
            <a:r>
              <a:rPr lang="en-GB" sz="900" b="0" dirty="0">
                <a:solidFill>
                  <a:srgbClr val="F8F8F2"/>
                </a:solidFill>
                <a:effectLst/>
                <a:latin typeface="Consolas" panose="020B0609020204030204" pitchFamily="49" charset="0"/>
              </a:rPr>
              <a:t>()</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np</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sum</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solid_angle</a:t>
            </a:r>
            <a:r>
              <a:rPr lang="en-GB" sz="900" b="0" dirty="0">
                <a:solidFill>
                  <a:srgbClr val="F8F8F2"/>
                </a:solidFill>
                <a:effectLst/>
                <a:latin typeface="Consolas" panose="020B0609020204030204" pitchFamily="49" charset="0"/>
              </a:rPr>
              <a:t>))))</a:t>
            </a:r>
          </a:p>
          <a:p>
            <a:br>
              <a:rPr lang="en-GB" sz="900" b="0" dirty="0">
                <a:solidFill>
                  <a:srgbClr val="F8F8F2"/>
                </a:solidFill>
                <a:effectLst/>
                <a:latin typeface="Consolas" panose="020B0609020204030204" pitchFamily="49" charset="0"/>
              </a:rPr>
            </a:br>
            <a:r>
              <a:rPr lang="en-GB" sz="900" b="0" dirty="0">
                <a:solidFill>
                  <a:srgbClr val="F8F8F2"/>
                </a:solidFill>
                <a:effectLst/>
                <a:latin typeface="Consolas" panose="020B0609020204030204" pitchFamily="49" charset="0"/>
              </a:rPr>
              <a:t>Qs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linspace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3e-4</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D971F"/>
                </a:solidFill>
                <a:effectLst/>
                <a:latin typeface="Consolas" panose="020B0609020204030204" pitchFamily="49" charset="0"/>
              </a:rPr>
              <a:t>0.3</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D971F"/>
                </a:solidFill>
                <a:effectLst/>
                <a:latin typeface="Consolas" panose="020B0609020204030204" pitchFamily="49" charset="0"/>
              </a:rPr>
              <a:t>30</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points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linspace</a:t>
            </a:r>
            <a:r>
              <a:rPr lang="en-GB" sz="900" b="0" dirty="0">
                <a:solidFill>
                  <a:srgbClr val="F8F8F2"/>
                </a:solidFill>
                <a:effectLst/>
                <a:latin typeface="Consolas" panose="020B0609020204030204" pitchFamily="49" charset="0"/>
              </a:rPr>
              <a:t>(</a:t>
            </a:r>
            <a:r>
              <a:rPr lang="en-GB" sz="900" b="0" dirty="0">
                <a:solidFill>
                  <a:srgbClr val="FD971F"/>
                </a:solidFill>
                <a:effectLst/>
                <a:latin typeface="Consolas" panose="020B0609020204030204" pitchFamily="49" charset="0"/>
              </a:rPr>
              <a:t>0</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STEPSIZE</a:t>
            </a:r>
            <a:r>
              <a:rPr lang="en-GB" sz="900" b="0" dirty="0">
                <a:solidFill>
                  <a:srgbClr val="AE81FF"/>
                </a:solidFill>
                <a:effectLst/>
                <a:latin typeface="Consolas" panose="020B0609020204030204" pitchFamily="49" charset="0"/>
              </a:rPr>
              <a:t>*</a:t>
            </a:r>
            <a:r>
              <a:rPr lang="en-GB" sz="900" b="0" dirty="0">
                <a:solidFill>
                  <a:srgbClr val="66D9EF"/>
                </a:solidFill>
                <a:effectLst/>
                <a:latin typeface="Consolas" panose="020B0609020204030204" pitchFamily="49" charset="0"/>
              </a:rPr>
              <a:t>NODES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NODES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92672"/>
                </a:solidFill>
                <a:effectLst/>
                <a:latin typeface="Consolas" panose="020B0609020204030204" pitchFamily="49" charset="0"/>
              </a:rPr>
              <a:t>endpoint</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False</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pos_x, pos_y, pos_z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meshgrid</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points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points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points</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pos_x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pos_x.</a:t>
            </a:r>
            <a:r>
              <a:rPr lang="en-GB" sz="900" b="0" dirty="0">
                <a:solidFill>
                  <a:srgbClr val="66D9EF"/>
                </a:solidFill>
                <a:effectLst/>
                <a:latin typeface="Consolas" panose="020B0609020204030204" pitchFamily="49" charset="0"/>
              </a:rPr>
              <a:t>flatten</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pos_y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pos_y.</a:t>
            </a:r>
            <a:r>
              <a:rPr lang="en-GB" sz="900" b="0" dirty="0">
                <a:solidFill>
                  <a:srgbClr val="66D9EF"/>
                </a:solidFill>
                <a:effectLst/>
                <a:latin typeface="Consolas" panose="020B0609020204030204" pitchFamily="49" charset="0"/>
              </a:rPr>
              <a:t>flatten</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pos_z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pos_z.</a:t>
            </a:r>
            <a:r>
              <a:rPr lang="en-GB" sz="900" b="0" dirty="0">
                <a:solidFill>
                  <a:srgbClr val="66D9EF"/>
                </a:solidFill>
                <a:effectLst/>
                <a:latin typeface="Consolas" panose="020B0609020204030204" pitchFamily="49" charset="0"/>
              </a:rPr>
              <a:t>flatten</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data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sas_gen.</a:t>
            </a:r>
            <a:r>
              <a:rPr lang="en-GB" sz="900" b="0" dirty="0">
                <a:solidFill>
                  <a:srgbClr val="66D9EF"/>
                </a:solidFill>
                <a:effectLst/>
                <a:latin typeface="Consolas" panose="020B0609020204030204" pitchFamily="49" charset="0"/>
              </a:rPr>
              <a:t>MagSLD</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pos_x</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pos_y</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pos_z</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np</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full_like</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pos_x</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D971F"/>
                </a:solidFill>
                <a:effectLst/>
                <a:latin typeface="Consolas" panose="020B0609020204030204" pitchFamily="49" charset="0"/>
              </a:rPr>
              <a:t>6.97e-06</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model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sas_gen.</a:t>
            </a:r>
            <a:r>
              <a:rPr lang="en-GB" sz="900" b="0" dirty="0">
                <a:solidFill>
                  <a:srgbClr val="66D9EF"/>
                </a:solidFill>
                <a:effectLst/>
                <a:latin typeface="Consolas" panose="020B0609020204030204" pitchFamily="49" charset="0"/>
              </a:rPr>
              <a:t>GenSAS</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model.</a:t>
            </a:r>
            <a:r>
              <a:rPr lang="en-GB" sz="900" b="0" dirty="0">
                <a:solidFill>
                  <a:srgbClr val="66D9EF"/>
                </a:solidFill>
                <a:effectLst/>
                <a:latin typeface="Consolas" panose="020B0609020204030204" pitchFamily="49" charset="0"/>
              </a:rPr>
              <a:t>set_sld_data</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data</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angles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a:t>
            </a:r>
            <a:r>
              <a:rPr lang="en-GB" sz="900" b="0" dirty="0">
                <a:solidFill>
                  <a:srgbClr val="66D9EF"/>
                </a:solidFill>
                <a:effectLst/>
                <a:latin typeface="Consolas" panose="020B0609020204030204" pitchFamily="49" charset="0"/>
              </a:rPr>
              <a:t>create_rotation_grid</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ANGLESTEP</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D971F"/>
                </a:solidFill>
                <a:effectLst/>
                <a:latin typeface="Consolas" panose="020B0609020204030204" pitchFamily="49" charset="0"/>
              </a:rPr>
              <a:t>2</a:t>
            </a:r>
            <a:r>
              <a:rPr lang="en-GB" sz="900" b="0" dirty="0">
                <a:solidFill>
                  <a:srgbClr val="AE81FF"/>
                </a:solidFill>
                <a:effectLst/>
                <a:latin typeface="Consolas" panose="020B0609020204030204" pitchFamily="49" charset="0"/>
              </a:rPr>
              <a:t>*</a:t>
            </a:r>
            <a:r>
              <a:rPr lang="en-GB" sz="900" b="0" dirty="0">
                <a:solidFill>
                  <a:srgbClr val="66D9EF"/>
                </a:solidFill>
                <a:effectLst/>
                <a:latin typeface="Consolas" panose="020B0609020204030204" pitchFamily="49" charset="0"/>
              </a:rPr>
              <a:t>ANGLESTEP</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D971F"/>
                </a:solidFill>
                <a:effectLst/>
                <a:latin typeface="Consolas" panose="020B0609020204030204" pitchFamily="49" charset="0"/>
              </a:rPr>
              <a:t>2</a:t>
            </a:r>
            <a:r>
              <a:rPr lang="en-GB" sz="900" b="0" dirty="0">
                <a:solidFill>
                  <a:srgbClr val="AE81FF"/>
                </a:solidFill>
                <a:effectLst/>
                <a:latin typeface="Consolas" panose="020B0609020204030204" pitchFamily="49" charset="0"/>
              </a:rPr>
              <a:t>*</a:t>
            </a:r>
            <a:r>
              <a:rPr lang="en-GB" sz="900" b="0" dirty="0">
                <a:solidFill>
                  <a:srgbClr val="66D9EF"/>
                </a:solidFill>
                <a:effectLst/>
                <a:latin typeface="Consolas" panose="020B0609020204030204" pitchFamily="49" charset="0"/>
              </a:rPr>
              <a:t>ANGLESTEP</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output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np.</a:t>
            </a:r>
            <a:r>
              <a:rPr lang="en-GB" sz="900" b="0" dirty="0">
                <a:solidFill>
                  <a:srgbClr val="66D9EF"/>
                </a:solidFill>
                <a:effectLst/>
                <a:latin typeface="Consolas" panose="020B0609020204030204" pitchFamily="49" charset="0"/>
              </a:rPr>
              <a:t>zeros_like</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Qs</a:t>
            </a:r>
            <a:r>
              <a:rPr lang="en-GB" sz="900" b="0" dirty="0">
                <a:solidFill>
                  <a:srgbClr val="F8F8F2"/>
                </a:solidFill>
                <a:effectLst/>
                <a:latin typeface="Consolas" panose="020B0609020204030204" pitchFamily="49" charset="0"/>
              </a:rPr>
              <a:t>)</a:t>
            </a:r>
            <a:br>
              <a:rPr lang="en-GB" sz="900" b="0" dirty="0">
                <a:solidFill>
                  <a:srgbClr val="F8F8F2"/>
                </a:solidFill>
                <a:effectLst/>
                <a:latin typeface="Consolas" panose="020B0609020204030204" pitchFamily="49" charset="0"/>
              </a:rPr>
            </a:br>
            <a:r>
              <a:rPr lang="en-GB" sz="900" b="0" dirty="0">
                <a:solidFill>
                  <a:srgbClr val="F8F8F2"/>
                </a:solidFill>
                <a:effectLst/>
                <a:latin typeface="Consolas" panose="020B0609020204030204" pitchFamily="49" charset="0"/>
              </a:rPr>
              <a:t>next_frac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a:t>
            </a:r>
            <a:r>
              <a:rPr lang="en-GB" sz="900" b="0" dirty="0">
                <a:solidFill>
                  <a:srgbClr val="FD971F"/>
                </a:solidFill>
                <a:effectLst/>
                <a:latin typeface="Consolas" panose="020B0609020204030204" pitchFamily="49" charset="0"/>
              </a:rPr>
              <a:t>0.01</a:t>
            </a:r>
            <a:r>
              <a:rPr lang="en-GB" sz="900" b="0" dirty="0">
                <a:solidFill>
                  <a:srgbClr val="F8F8F2"/>
                </a:solidFill>
                <a:effectLst/>
                <a:latin typeface="Consolas" panose="020B0609020204030204" pitchFamily="49" charset="0"/>
              </a:rPr>
              <a:t> </a:t>
            </a:r>
            <a:r>
              <a:rPr lang="en-GB" sz="900" b="0" i="1" dirty="0">
                <a:solidFill>
                  <a:srgbClr val="75715E"/>
                </a:solidFill>
                <a:effectLst/>
                <a:latin typeface="Consolas" panose="020B0609020204030204" pitchFamily="49" charset="0"/>
              </a:rPr>
              <a:t># for printing progress - the next fraction of completeness at which to print</a:t>
            </a:r>
            <a:endParaRPr lang="en-GB" sz="900" b="0" dirty="0">
              <a:solidFill>
                <a:srgbClr val="F8F8F2"/>
              </a:solidFill>
              <a:effectLst/>
              <a:latin typeface="Consolas" panose="020B0609020204030204" pitchFamily="49" charset="0"/>
            </a:endParaRPr>
          </a:p>
          <a:p>
            <a:r>
              <a:rPr lang="en-GB" sz="900" b="0" dirty="0">
                <a:solidFill>
                  <a:srgbClr val="AE81FF"/>
                </a:solidFill>
                <a:effectLst/>
                <a:latin typeface="Consolas" panose="020B0609020204030204" pitchFamily="49" charset="0"/>
              </a:rPr>
              <a:t>for</a:t>
            </a:r>
            <a:r>
              <a:rPr lang="en-GB" sz="900" b="0" dirty="0">
                <a:solidFill>
                  <a:srgbClr val="F8F8F2"/>
                </a:solidFill>
                <a:effectLst/>
                <a:latin typeface="Consolas" panose="020B0609020204030204" pitchFamily="49" charset="0"/>
              </a:rPr>
              <a:t> i </a:t>
            </a:r>
            <a:r>
              <a:rPr lang="en-GB" sz="900" b="0" dirty="0">
                <a:solidFill>
                  <a:srgbClr val="AE81FF"/>
                </a:solidFill>
                <a:effectLst/>
                <a:latin typeface="Consolas" panose="020B0609020204030204" pitchFamily="49" charset="0"/>
              </a:rPr>
              <a:t>in</a:t>
            </a:r>
            <a:r>
              <a:rPr lang="en-GB" sz="900" b="0" dirty="0">
                <a:solidFill>
                  <a:srgbClr val="F8F8F2"/>
                </a:solidFill>
                <a:effectLst/>
                <a:latin typeface="Consolas" panose="020B0609020204030204" pitchFamily="49" charset="0"/>
              </a:rPr>
              <a:t> </a:t>
            </a:r>
            <a:r>
              <a:rPr lang="en-GB" sz="900" b="0" dirty="0">
                <a:solidFill>
                  <a:srgbClr val="66D9EF"/>
                </a:solidFill>
                <a:effectLst/>
                <a:latin typeface="Consolas" panose="020B0609020204030204" pitchFamily="49" charset="0"/>
              </a:rPr>
              <a:t>range</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len</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angles</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r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Rotation.</a:t>
            </a:r>
            <a:r>
              <a:rPr lang="en-GB" sz="900" b="0" dirty="0">
                <a:solidFill>
                  <a:srgbClr val="66D9EF"/>
                </a:solidFill>
                <a:effectLst/>
                <a:latin typeface="Consolas" panose="020B0609020204030204" pitchFamily="49" charset="0"/>
              </a:rPr>
              <a:t>from_euler</a:t>
            </a:r>
            <a:r>
              <a:rPr lang="en-GB" sz="900" b="0" dirty="0">
                <a:solidFill>
                  <a:srgbClr val="F8F8F2"/>
                </a:solidFill>
                <a:effectLst/>
                <a:latin typeface="Consolas" panose="020B0609020204030204" pitchFamily="49" charset="0"/>
              </a:rPr>
              <a:t>("</a:t>
            </a:r>
            <a:r>
              <a:rPr lang="en-GB" sz="900" b="0" dirty="0">
                <a:solidFill>
                  <a:srgbClr val="A6E22E"/>
                </a:solidFill>
                <a:effectLst/>
                <a:latin typeface="Consolas" panose="020B0609020204030204" pitchFamily="49" charset="0"/>
              </a:rPr>
              <a:t>ZYZ</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np</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radians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angles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D971F"/>
                </a:solidFill>
                <a:effectLst/>
                <a:latin typeface="Consolas" panose="020B0609020204030204" pitchFamily="49" charset="0"/>
              </a:rPr>
              <a:t>1</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np</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radians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angles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D971F"/>
                </a:solidFill>
                <a:effectLst/>
                <a:latin typeface="Consolas" panose="020B0609020204030204" pitchFamily="49" charset="0"/>
              </a:rPr>
              <a:t>0</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np</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radians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angles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i</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a:t>
            </a:r>
            <a:r>
              <a:rPr lang="en-GB" sz="900" b="0" dirty="0">
                <a:solidFill>
                  <a:srgbClr val="FD971F"/>
                </a:solidFill>
                <a:effectLst/>
                <a:latin typeface="Consolas" panose="020B0609020204030204" pitchFamily="49" charset="0"/>
              </a:rPr>
              <a:t>2</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model.</a:t>
            </a:r>
            <a:r>
              <a:rPr lang="en-GB" sz="900" b="0" dirty="0">
                <a:solidFill>
                  <a:srgbClr val="66D9EF"/>
                </a:solidFill>
                <a:effectLst/>
                <a:latin typeface="Consolas" panose="020B0609020204030204" pitchFamily="49" charset="0"/>
              </a:rPr>
              <a:t>set_rotations</a:t>
            </a:r>
            <a:r>
              <a:rPr lang="en-GB" sz="900" b="0" dirty="0">
                <a:solidFill>
                  <a:srgbClr val="F8F8F2"/>
                </a:solidFill>
                <a:effectLst/>
                <a:latin typeface="Consolas" panose="020B0609020204030204" pitchFamily="49" charset="0"/>
              </a:rPr>
              <a:t>(</a:t>
            </a:r>
            <a:r>
              <a:rPr lang="en-GB" sz="900" b="0" dirty="0">
                <a:solidFill>
                  <a:srgbClr val="F92672"/>
                </a:solidFill>
                <a:effectLst/>
                <a:latin typeface="Consolas" panose="020B0609020204030204" pitchFamily="49" charset="0"/>
              </a:rPr>
              <a:t>xyz_to_UVW</a:t>
            </a:r>
            <a:r>
              <a:rPr lang="en-GB" sz="900" b="0" dirty="0">
                <a:solidFill>
                  <a:srgbClr val="AE81FF"/>
                </a:solidFill>
                <a:effectLst/>
                <a:latin typeface="Consolas" panose="020B0609020204030204" pitchFamily="49" charset="0"/>
              </a:rPr>
              <a:t>=</a:t>
            </a:r>
            <a:r>
              <a:rPr lang="en-GB" sz="900" b="0" dirty="0">
                <a:solidFill>
                  <a:srgbClr val="66D9EF"/>
                </a:solidFill>
                <a:effectLst/>
                <a:latin typeface="Consolas" panose="020B0609020204030204" pitchFamily="49" charset="0"/>
              </a:rPr>
              <a:t>r</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output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model.</a:t>
            </a:r>
            <a:r>
              <a:rPr lang="en-GB" sz="900" b="0" dirty="0">
                <a:solidFill>
                  <a:srgbClr val="66D9EF"/>
                </a:solidFill>
                <a:effectLst/>
                <a:latin typeface="Consolas" panose="020B0609020204030204" pitchFamily="49" charset="0"/>
              </a:rPr>
              <a:t>runXY</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Qs</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 np</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zeros_like</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Qs</a:t>
            </a:r>
            <a:r>
              <a:rPr lang="en-GB" sz="900" b="0" dirty="0">
                <a:solidFill>
                  <a:srgbClr val="F8F8F2"/>
                </a:solidFill>
                <a:effectLst/>
                <a:latin typeface="Consolas" panose="020B0609020204030204" pitchFamily="49" charset="0"/>
              </a:rPr>
              <a:t>)])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angles[i, </a:t>
            </a:r>
            <a:r>
              <a:rPr lang="en-GB" sz="900" b="0" dirty="0">
                <a:solidFill>
                  <a:srgbClr val="FD971F"/>
                </a:solidFill>
                <a:effectLst/>
                <a:latin typeface="Consolas" panose="020B0609020204030204" pitchFamily="49" charset="0"/>
              </a:rPr>
              <a:t>3</a:t>
            </a:r>
            <a:r>
              <a:rPr lang="en-GB" sz="900" b="0" dirty="0">
                <a:solidFill>
                  <a:srgbClr val="F8F8F2"/>
                </a:solidFill>
                <a:effectLst/>
                <a:latin typeface="Consolas" panose="020B0609020204030204" pitchFamily="49" charset="0"/>
              </a:rPr>
              <a:t>] </a:t>
            </a:r>
            <a:r>
              <a:rPr lang="en-GB" sz="900" b="0" i="1" dirty="0">
                <a:solidFill>
                  <a:srgbClr val="75715E"/>
                </a:solidFill>
                <a:effectLst/>
                <a:latin typeface="Consolas" panose="020B0609020204030204" pitchFamily="49" charset="0"/>
              </a:rPr>
              <a:t># weights already normalised  no need to divide by sum</a:t>
            </a:r>
            <a:endParaRPr lang="en-GB" sz="900" b="0" dirty="0">
              <a:solidFill>
                <a:srgbClr val="F8F8F2"/>
              </a:solidFill>
              <a:effectLst/>
              <a:latin typeface="Consolas" panose="020B0609020204030204" pitchFamily="49" charset="0"/>
            </a:endParaRPr>
          </a:p>
          <a:p>
            <a:r>
              <a:rPr lang="en-GB" sz="900" b="0" dirty="0">
                <a:solidFill>
                  <a:srgbClr val="F8F8F2"/>
                </a:solidFill>
                <a:effectLst/>
                <a:latin typeface="Consolas" panose="020B0609020204030204" pitchFamily="49" charset="0"/>
              </a:rPr>
              <a:t>    </a:t>
            </a:r>
            <a:r>
              <a:rPr lang="en-GB" sz="900" b="0" dirty="0">
                <a:solidFill>
                  <a:srgbClr val="AE81FF"/>
                </a:solidFill>
                <a:effectLst/>
                <a:latin typeface="Consolas" panose="020B0609020204030204" pitchFamily="49" charset="0"/>
              </a:rPr>
              <a:t>if</a:t>
            </a:r>
            <a:r>
              <a:rPr lang="en-GB" sz="900" b="0" dirty="0">
                <a:solidFill>
                  <a:srgbClr val="F8F8F2"/>
                </a:solidFill>
                <a:effectLst/>
                <a:latin typeface="Consolas" panose="020B0609020204030204" pitchFamily="49" charset="0"/>
              </a:rPr>
              <a:t> i</a:t>
            </a:r>
            <a:r>
              <a:rPr lang="en-GB" sz="900" b="0" dirty="0">
                <a:solidFill>
                  <a:srgbClr val="AE81FF"/>
                </a:solidFill>
                <a:effectLst/>
                <a:latin typeface="Consolas" panose="020B0609020204030204" pitchFamily="49" charset="0"/>
              </a:rPr>
              <a:t>/</a:t>
            </a:r>
            <a:r>
              <a:rPr lang="en-GB" sz="900" b="0" dirty="0">
                <a:solidFill>
                  <a:srgbClr val="66D9EF"/>
                </a:solidFill>
                <a:effectLst/>
                <a:latin typeface="Consolas" panose="020B0609020204030204" pitchFamily="49" charset="0"/>
              </a:rPr>
              <a:t>len</a:t>
            </a:r>
            <a:r>
              <a:rPr lang="en-GB" sz="900" b="0" dirty="0">
                <a:solidFill>
                  <a:srgbClr val="F8F8F2"/>
                </a:solidFill>
                <a:effectLst/>
                <a:latin typeface="Consolas" panose="020B0609020204030204" pitchFamily="49" charset="0"/>
              </a:rPr>
              <a:t>(</a:t>
            </a:r>
            <a:r>
              <a:rPr lang="en-GB" sz="900" b="0" dirty="0">
                <a:solidFill>
                  <a:srgbClr val="66D9EF"/>
                </a:solidFill>
                <a:effectLst/>
                <a:latin typeface="Consolas" panose="020B0609020204030204" pitchFamily="49" charset="0"/>
              </a:rPr>
              <a:t>angles</a:t>
            </a:r>
            <a:r>
              <a:rPr lang="en-GB" sz="900" b="0" dirty="0">
                <a:solidFill>
                  <a:srgbClr val="F8F8F2"/>
                </a:solidFill>
                <a:effectLst/>
                <a:latin typeface="Consolas" panose="020B0609020204030204" pitchFamily="49" charset="0"/>
              </a:rPr>
              <a:t>) </a:t>
            </a:r>
            <a:r>
              <a:rPr lang="en-GB" sz="900" b="0" dirty="0">
                <a:solidFill>
                  <a:srgbClr val="AE81FF"/>
                </a:solidFill>
                <a:effectLst/>
                <a:latin typeface="Consolas" panose="020B0609020204030204" pitchFamily="49" charset="0"/>
              </a:rPr>
              <a:t>&gt;=</a:t>
            </a:r>
            <a:r>
              <a:rPr lang="en-GB" sz="900" b="0" dirty="0">
                <a:solidFill>
                  <a:srgbClr val="F8F8F2"/>
                </a:solidFill>
                <a:effectLst/>
                <a:latin typeface="Consolas" panose="020B0609020204030204" pitchFamily="49" charset="0"/>
              </a:rPr>
              <a:t> next_frac:</a:t>
            </a:r>
          </a:p>
          <a:p>
            <a:r>
              <a:rPr lang="en-GB" sz="900" b="0" dirty="0">
                <a:solidFill>
                  <a:srgbClr val="F8F8F2"/>
                </a:solidFill>
                <a:effectLst/>
                <a:latin typeface="Consolas" panose="020B0609020204030204" pitchFamily="49" charset="0"/>
              </a:rPr>
              <a:t>        </a:t>
            </a:r>
            <a:r>
              <a:rPr lang="en-GB" sz="900" b="0" dirty="0">
                <a:solidFill>
                  <a:srgbClr val="66D9EF"/>
                </a:solidFill>
                <a:effectLst/>
                <a:latin typeface="Consolas" panose="020B0609020204030204" pitchFamily="49" charset="0"/>
              </a:rPr>
              <a:t>print</a:t>
            </a:r>
            <a:r>
              <a:rPr lang="en-GB" sz="900" b="0" dirty="0">
                <a:solidFill>
                  <a:srgbClr val="F8F8F2"/>
                </a:solidFill>
                <a:effectLst/>
                <a:latin typeface="Consolas" panose="020B0609020204030204" pitchFamily="49" charset="0"/>
              </a:rPr>
              <a:t>(</a:t>
            </a:r>
            <a:r>
              <a:rPr lang="en-GB" sz="900" b="0" dirty="0">
                <a:solidFill>
                  <a:srgbClr val="F4BF75"/>
                </a:solidFill>
                <a:effectLst/>
                <a:latin typeface="Consolas" panose="020B0609020204030204" pitchFamily="49" charset="0"/>
              </a:rPr>
              <a:t>f</a:t>
            </a:r>
            <a:r>
              <a:rPr lang="en-GB" sz="900" b="0" dirty="0">
                <a:solidFill>
                  <a:srgbClr val="A6E22E"/>
                </a:solidFill>
                <a:effectLst/>
                <a:latin typeface="Consolas" panose="020B0609020204030204" pitchFamily="49" charset="0"/>
              </a:rPr>
              <a:t>"</a:t>
            </a:r>
            <a:r>
              <a:rPr lang="en-GB" sz="900" b="0" dirty="0">
                <a:solidFill>
                  <a:srgbClr val="FD971F"/>
                </a:solidFill>
                <a:effectLst/>
                <a:latin typeface="Consolas" panose="020B0609020204030204" pitchFamily="49" charset="0"/>
              </a:rPr>
              <a:t>{</a:t>
            </a:r>
            <a:r>
              <a:rPr lang="en-GB" sz="900" b="0" dirty="0">
                <a:solidFill>
                  <a:srgbClr val="66D9EF"/>
                </a:solidFill>
                <a:effectLst/>
                <a:latin typeface="Consolas" panose="020B0609020204030204" pitchFamily="49" charset="0"/>
              </a:rPr>
              <a:t>next_frac</a:t>
            </a:r>
            <a:r>
              <a:rPr lang="en-GB" sz="900" b="0" dirty="0">
                <a:solidFill>
                  <a:srgbClr val="AE81FF"/>
                </a:solidFill>
                <a:effectLst/>
                <a:latin typeface="Consolas" panose="020B0609020204030204" pitchFamily="49" charset="0"/>
              </a:rPr>
              <a:t>*</a:t>
            </a:r>
            <a:r>
              <a:rPr lang="en-GB" sz="900" b="0" dirty="0">
                <a:solidFill>
                  <a:srgbClr val="FD971F"/>
                </a:solidFill>
                <a:effectLst/>
                <a:latin typeface="Consolas" panose="020B0609020204030204" pitchFamily="49" charset="0"/>
              </a:rPr>
              <a:t>100</a:t>
            </a:r>
            <a:r>
              <a:rPr lang="en-GB" sz="900" b="0" dirty="0">
                <a:solidFill>
                  <a:srgbClr val="F4BF75"/>
                </a:solidFill>
                <a:effectLst/>
                <a:latin typeface="Consolas" panose="020B0609020204030204" pitchFamily="49" charset="0"/>
              </a:rPr>
              <a:t>: .1f</a:t>
            </a:r>
            <a:r>
              <a:rPr lang="en-GB" sz="900" b="0" dirty="0">
                <a:solidFill>
                  <a:srgbClr val="FD971F"/>
                </a:solidFill>
                <a:effectLst/>
                <a:latin typeface="Consolas" panose="020B0609020204030204" pitchFamily="49" charset="0"/>
              </a:rPr>
              <a:t>}</a:t>
            </a:r>
            <a:r>
              <a:rPr lang="en-GB" sz="900" b="0" dirty="0">
                <a:solidFill>
                  <a:srgbClr val="A6E22E"/>
                </a:solidFill>
                <a:effectLst/>
                <a:latin typeface="Consolas" panose="020B0609020204030204" pitchFamily="49" charset="0"/>
              </a:rPr>
              <a:t>%"</a:t>
            </a:r>
            <a:r>
              <a:rPr lang="en-GB" sz="900" b="0" dirty="0">
                <a:solidFill>
                  <a:srgbClr val="F8F8F2"/>
                </a:solidFill>
                <a:effectLst/>
                <a:latin typeface="Consolas" panose="020B0609020204030204" pitchFamily="49" charset="0"/>
              </a:rPr>
              <a:t>)</a:t>
            </a:r>
          </a:p>
          <a:p>
            <a:r>
              <a:rPr lang="en-GB" sz="900" b="0" dirty="0">
                <a:solidFill>
                  <a:srgbClr val="F8F8F2"/>
                </a:solidFill>
                <a:effectLst/>
                <a:latin typeface="Consolas" panose="020B0609020204030204" pitchFamily="49" charset="0"/>
              </a:rPr>
              <a:t>        next_frac </a:t>
            </a:r>
            <a:r>
              <a:rPr lang="en-GB" sz="900" b="0" dirty="0">
                <a:solidFill>
                  <a:srgbClr val="AE81FF"/>
                </a:solidFill>
                <a:effectLst/>
                <a:latin typeface="Consolas" panose="020B0609020204030204" pitchFamily="49" charset="0"/>
              </a:rPr>
              <a:t>+=</a:t>
            </a:r>
            <a:r>
              <a:rPr lang="en-GB" sz="900" b="0" dirty="0">
                <a:solidFill>
                  <a:srgbClr val="F8F8F2"/>
                </a:solidFill>
                <a:effectLst/>
                <a:latin typeface="Consolas" panose="020B0609020204030204" pitchFamily="49" charset="0"/>
              </a:rPr>
              <a:t> </a:t>
            </a:r>
            <a:r>
              <a:rPr lang="en-GB" sz="900" b="0" dirty="0">
                <a:solidFill>
                  <a:srgbClr val="FD971F"/>
                </a:solidFill>
                <a:effectLst/>
                <a:latin typeface="Consolas" panose="020B0609020204030204" pitchFamily="49" charset="0"/>
              </a:rPr>
              <a:t>0.01</a:t>
            </a:r>
            <a:endParaRPr lang="en-GB" sz="900" b="0" dirty="0">
              <a:solidFill>
                <a:srgbClr val="F8F8F2"/>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622F860-E2D3-4891-A21D-6B15EE74D4E7}"/>
              </a:ext>
            </a:extLst>
          </p:cNvPr>
          <p:cNvSpPr txBox="1"/>
          <p:nvPr/>
        </p:nvSpPr>
        <p:spPr>
          <a:xfrm>
            <a:off x="7940233" y="879676"/>
            <a:ext cx="3719332" cy="369332"/>
          </a:xfrm>
          <a:prstGeom prst="rect">
            <a:avLst/>
          </a:prstGeom>
          <a:noFill/>
        </p:spPr>
        <p:txBody>
          <a:bodyPr wrap="square" rtlCol="0">
            <a:spAutoFit/>
          </a:bodyPr>
          <a:lstStyle/>
          <a:p>
            <a:r>
              <a:rPr lang="en-GB" dirty="0"/>
              <a:t>4000 samples</a:t>
            </a:r>
          </a:p>
        </p:txBody>
      </p:sp>
      <p:sp>
        <p:nvSpPr>
          <p:cNvPr id="9" name="TextBox 8">
            <a:extLst>
              <a:ext uri="{FF2B5EF4-FFF2-40B4-BE49-F238E27FC236}">
                <a16:creationId xmlns:a16="http://schemas.microsoft.com/office/drawing/2014/main" id="{BB3CBBAB-9E5A-484C-9C9B-6F00E1818047}"/>
              </a:ext>
            </a:extLst>
          </p:cNvPr>
          <p:cNvSpPr txBox="1"/>
          <p:nvPr/>
        </p:nvSpPr>
        <p:spPr>
          <a:xfrm>
            <a:off x="7940233" y="3736694"/>
            <a:ext cx="3719332" cy="369332"/>
          </a:xfrm>
          <a:prstGeom prst="rect">
            <a:avLst/>
          </a:prstGeom>
          <a:noFill/>
        </p:spPr>
        <p:txBody>
          <a:bodyPr wrap="square" rtlCol="0">
            <a:spAutoFit/>
          </a:bodyPr>
          <a:lstStyle/>
          <a:p>
            <a:r>
              <a:rPr lang="en-GB" dirty="0"/>
              <a:t>500,000 samples</a:t>
            </a:r>
          </a:p>
        </p:txBody>
      </p:sp>
      <p:pic>
        <p:nvPicPr>
          <p:cNvPr id="10" name="Picture 9">
            <a:extLst>
              <a:ext uri="{FF2B5EF4-FFF2-40B4-BE49-F238E27FC236}">
                <a16:creationId xmlns:a16="http://schemas.microsoft.com/office/drawing/2014/main" id="{362B8F77-7C46-46FB-9481-9922B4196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5925" y="1174784"/>
            <a:ext cx="3514845" cy="2636134"/>
          </a:xfrm>
          <a:prstGeom prst="rect">
            <a:avLst/>
          </a:prstGeom>
        </p:spPr>
      </p:pic>
      <p:pic>
        <p:nvPicPr>
          <p:cNvPr id="12" name="Picture 11">
            <a:extLst>
              <a:ext uri="{FF2B5EF4-FFF2-40B4-BE49-F238E27FC236}">
                <a16:creationId xmlns:a16="http://schemas.microsoft.com/office/drawing/2014/main" id="{05A28064-7E1D-4EEC-9F94-A1E9089E2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924" y="4106026"/>
            <a:ext cx="3514846" cy="2642989"/>
          </a:xfrm>
          <a:prstGeom prst="rect">
            <a:avLst/>
          </a:prstGeom>
        </p:spPr>
      </p:pic>
    </p:spTree>
    <p:extLst>
      <p:ext uri="{BB962C8B-B14F-4D97-AF65-F5344CB8AC3E}">
        <p14:creationId xmlns:p14="http://schemas.microsoft.com/office/powerpoint/2010/main" val="3322854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62485A-2C69-462C-A17C-0012F8F73D4C}"/>
              </a:ext>
            </a:extLst>
          </p:cNvPr>
          <p:cNvSpPr txBox="1"/>
          <p:nvPr/>
        </p:nvSpPr>
        <p:spPr>
          <a:xfrm>
            <a:off x="0" y="6252217"/>
            <a:ext cx="2415250" cy="600164"/>
          </a:xfrm>
          <a:prstGeom prst="rect">
            <a:avLst/>
          </a:prstGeom>
          <a:noFill/>
        </p:spPr>
        <p:txBody>
          <a:bodyPr wrap="square" rtlCol="0">
            <a:spAutoFit/>
          </a:bodyPr>
          <a:lstStyle/>
          <a:p>
            <a:r>
              <a:rPr lang="pt-BR" sz="1100" dirty="0"/>
              <a:t>Intel(R) Core(TM) i5-2500K CPU 3.30GHz</a:t>
            </a:r>
          </a:p>
          <a:p>
            <a:r>
              <a:rPr lang="pt-BR" sz="1100" dirty="0"/>
              <a:t>16.0 GB RAM</a:t>
            </a:r>
          </a:p>
        </p:txBody>
      </p:sp>
      <p:sp>
        <p:nvSpPr>
          <p:cNvPr id="9" name="TextBox 8">
            <a:extLst>
              <a:ext uri="{FF2B5EF4-FFF2-40B4-BE49-F238E27FC236}">
                <a16:creationId xmlns:a16="http://schemas.microsoft.com/office/drawing/2014/main" id="{C1830B4D-60A0-468B-AD39-2DD7AB453FE7}"/>
              </a:ext>
            </a:extLst>
          </p:cNvPr>
          <p:cNvSpPr txBox="1"/>
          <p:nvPr/>
        </p:nvSpPr>
        <p:spPr>
          <a:xfrm>
            <a:off x="0" y="0"/>
            <a:ext cx="2700867" cy="1200329"/>
          </a:xfrm>
          <a:prstGeom prst="rect">
            <a:avLst/>
          </a:prstGeom>
          <a:noFill/>
        </p:spPr>
        <p:txBody>
          <a:bodyPr wrap="square" rtlCol="0">
            <a:spAutoFit/>
          </a:bodyPr>
          <a:lstStyle/>
          <a:p>
            <a:pPr algn="ctr"/>
            <a:r>
              <a:rPr lang="en-GB" sz="7200" dirty="0"/>
              <a:t>SPEED</a:t>
            </a:r>
          </a:p>
        </p:txBody>
      </p:sp>
      <p:grpSp>
        <p:nvGrpSpPr>
          <p:cNvPr id="3" name="Group 2">
            <a:extLst>
              <a:ext uri="{FF2B5EF4-FFF2-40B4-BE49-F238E27FC236}">
                <a16:creationId xmlns:a16="http://schemas.microsoft.com/office/drawing/2014/main" id="{E1F5D9F3-5D7F-46FC-9117-46E0F0377E75}"/>
              </a:ext>
            </a:extLst>
          </p:cNvPr>
          <p:cNvGrpSpPr/>
          <p:nvPr/>
        </p:nvGrpSpPr>
        <p:grpSpPr>
          <a:xfrm>
            <a:off x="2255034" y="450143"/>
            <a:ext cx="9725025" cy="6072275"/>
            <a:chOff x="2466975" y="255171"/>
            <a:chExt cx="9725025" cy="6072275"/>
          </a:xfrm>
        </p:grpSpPr>
        <p:graphicFrame>
          <p:nvGraphicFramePr>
            <p:cNvPr id="26" name="Chart 25">
              <a:extLst>
                <a:ext uri="{FF2B5EF4-FFF2-40B4-BE49-F238E27FC236}">
                  <a16:creationId xmlns:a16="http://schemas.microsoft.com/office/drawing/2014/main" id="{954AA6F1-96E0-4FCC-811A-CF85E7D7BCEE}"/>
                </a:ext>
              </a:extLst>
            </p:cNvPr>
            <p:cNvGraphicFramePr>
              <a:graphicFrameLocks/>
            </p:cNvGraphicFramePr>
            <p:nvPr>
              <p:extLst>
                <p:ext uri="{D42A27DB-BD31-4B8C-83A1-F6EECF244321}">
                  <p14:modId xmlns:p14="http://schemas.microsoft.com/office/powerpoint/2010/main" val="2971379484"/>
                </p:ext>
              </p:extLst>
            </p:nvPr>
          </p:nvGraphicFramePr>
          <p:xfrm>
            <a:off x="2466975" y="255171"/>
            <a:ext cx="9725025" cy="585311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2D10E24B-50C5-47E5-8F6A-4F2C58AE578A}"/>
                </a:ext>
              </a:extLst>
            </p:cNvPr>
            <p:cNvSpPr txBox="1"/>
            <p:nvPr/>
          </p:nvSpPr>
          <p:spPr>
            <a:xfrm>
              <a:off x="9148235" y="6065836"/>
              <a:ext cx="745066" cy="261610"/>
            </a:xfrm>
            <a:prstGeom prst="rect">
              <a:avLst/>
            </a:prstGeom>
            <a:noFill/>
          </p:spPr>
          <p:txBody>
            <a:bodyPr wrap="square" rtlCol="0">
              <a:spAutoFit/>
            </a:bodyPr>
            <a:lstStyle/>
            <a:p>
              <a:r>
                <a:rPr lang="en-GB" sz="1050" dirty="0"/>
                <a:t>80x80x80</a:t>
              </a:r>
            </a:p>
          </p:txBody>
        </p:sp>
        <p:cxnSp>
          <p:nvCxnSpPr>
            <p:cNvPr id="4" name="Straight Connector 3">
              <a:extLst>
                <a:ext uri="{FF2B5EF4-FFF2-40B4-BE49-F238E27FC236}">
                  <a16:creationId xmlns:a16="http://schemas.microsoft.com/office/drawing/2014/main" id="{3FFC7C4A-2FDE-4F23-B59F-B97F879FB31C}"/>
                </a:ext>
              </a:extLst>
            </p:cNvPr>
            <p:cNvCxnSpPr>
              <a:cxnSpLocks/>
            </p:cNvCxnSpPr>
            <p:nvPr/>
          </p:nvCxnSpPr>
          <p:spPr>
            <a:xfrm>
              <a:off x="9520768" y="4419593"/>
              <a:ext cx="4232" cy="1219207"/>
            </a:xfrm>
            <a:prstGeom prst="line">
              <a:avLst/>
            </a:prstGeom>
            <a:ln>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0818E83-1D88-4142-B8DB-833434D965BF}"/>
                </a:ext>
              </a:extLst>
            </p:cNvPr>
            <p:cNvCxnSpPr>
              <a:cxnSpLocks/>
            </p:cNvCxnSpPr>
            <p:nvPr/>
          </p:nvCxnSpPr>
          <p:spPr>
            <a:xfrm>
              <a:off x="7421037" y="4415364"/>
              <a:ext cx="0" cy="1396995"/>
            </a:xfrm>
            <a:prstGeom prst="line">
              <a:avLst/>
            </a:prstGeom>
            <a:ln>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8FB327B-EA9C-4C47-BA42-F6705A64A795}"/>
                </a:ext>
              </a:extLst>
            </p:cNvPr>
            <p:cNvCxnSpPr>
              <a:cxnSpLocks/>
              <a:endCxn id="15" idx="0"/>
            </p:cNvCxnSpPr>
            <p:nvPr/>
          </p:nvCxnSpPr>
          <p:spPr>
            <a:xfrm>
              <a:off x="5841999" y="4415367"/>
              <a:ext cx="2116" cy="1650469"/>
            </a:xfrm>
            <a:prstGeom prst="line">
              <a:avLst/>
            </a:prstGeom>
            <a:ln>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8DA4155-EA23-44BD-8BA4-50FD9F7FEC68}"/>
                </a:ext>
              </a:extLst>
            </p:cNvPr>
            <p:cNvCxnSpPr>
              <a:cxnSpLocks/>
              <a:endCxn id="16" idx="0"/>
            </p:cNvCxnSpPr>
            <p:nvPr/>
          </p:nvCxnSpPr>
          <p:spPr>
            <a:xfrm>
              <a:off x="4711701" y="4415364"/>
              <a:ext cx="0" cy="1650472"/>
            </a:xfrm>
            <a:prstGeom prst="line">
              <a:avLst/>
            </a:prstGeom>
            <a:ln>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F8F89F-0AD9-45A7-9FF2-7B0876A647FA}"/>
                </a:ext>
              </a:extLst>
            </p:cNvPr>
            <p:cNvCxnSpPr>
              <a:cxnSpLocks/>
              <a:endCxn id="17" idx="0"/>
            </p:cNvCxnSpPr>
            <p:nvPr/>
          </p:nvCxnSpPr>
          <p:spPr>
            <a:xfrm flipH="1">
              <a:off x="3951820" y="4415367"/>
              <a:ext cx="2112" cy="1650469"/>
            </a:xfrm>
            <a:prstGeom prst="line">
              <a:avLst/>
            </a:prstGeom>
            <a:ln>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9EAE9D9-0448-4AE7-81A6-96181E3DE08B}"/>
                </a:ext>
              </a:extLst>
            </p:cNvPr>
            <p:cNvSpPr txBox="1"/>
            <p:nvPr/>
          </p:nvSpPr>
          <p:spPr>
            <a:xfrm>
              <a:off x="7048504" y="6057367"/>
              <a:ext cx="745066" cy="261610"/>
            </a:xfrm>
            <a:prstGeom prst="rect">
              <a:avLst/>
            </a:prstGeom>
            <a:noFill/>
          </p:spPr>
          <p:txBody>
            <a:bodyPr wrap="square" rtlCol="0">
              <a:spAutoFit/>
            </a:bodyPr>
            <a:lstStyle/>
            <a:p>
              <a:r>
                <a:rPr lang="en-GB" sz="1050" dirty="0"/>
                <a:t>70x70x70</a:t>
              </a:r>
            </a:p>
          </p:txBody>
        </p:sp>
        <p:sp>
          <p:nvSpPr>
            <p:cNvPr id="15" name="TextBox 14">
              <a:extLst>
                <a:ext uri="{FF2B5EF4-FFF2-40B4-BE49-F238E27FC236}">
                  <a16:creationId xmlns:a16="http://schemas.microsoft.com/office/drawing/2014/main" id="{ECC98F5E-2F30-4CE7-8008-AF86F116164B}"/>
                </a:ext>
              </a:extLst>
            </p:cNvPr>
            <p:cNvSpPr txBox="1"/>
            <p:nvPr/>
          </p:nvSpPr>
          <p:spPr>
            <a:xfrm>
              <a:off x="5471582" y="6065836"/>
              <a:ext cx="745066" cy="261610"/>
            </a:xfrm>
            <a:prstGeom prst="rect">
              <a:avLst/>
            </a:prstGeom>
            <a:noFill/>
          </p:spPr>
          <p:txBody>
            <a:bodyPr wrap="square" rtlCol="0">
              <a:spAutoFit/>
            </a:bodyPr>
            <a:lstStyle/>
            <a:p>
              <a:r>
                <a:rPr lang="en-GB" sz="1050" dirty="0"/>
                <a:t>60x60x60</a:t>
              </a:r>
            </a:p>
          </p:txBody>
        </p:sp>
        <p:sp>
          <p:nvSpPr>
            <p:cNvPr id="16" name="TextBox 15">
              <a:extLst>
                <a:ext uri="{FF2B5EF4-FFF2-40B4-BE49-F238E27FC236}">
                  <a16:creationId xmlns:a16="http://schemas.microsoft.com/office/drawing/2014/main" id="{0D5A521D-CF31-4BEA-8C96-D5ADC1F93F3F}"/>
                </a:ext>
              </a:extLst>
            </p:cNvPr>
            <p:cNvSpPr txBox="1"/>
            <p:nvPr/>
          </p:nvSpPr>
          <p:spPr>
            <a:xfrm>
              <a:off x="4339168" y="6065836"/>
              <a:ext cx="745066" cy="261610"/>
            </a:xfrm>
            <a:prstGeom prst="rect">
              <a:avLst/>
            </a:prstGeom>
            <a:noFill/>
          </p:spPr>
          <p:txBody>
            <a:bodyPr wrap="square" rtlCol="0">
              <a:spAutoFit/>
            </a:bodyPr>
            <a:lstStyle/>
            <a:p>
              <a:r>
                <a:rPr lang="en-GB" sz="1050" dirty="0"/>
                <a:t>50x50x50</a:t>
              </a:r>
            </a:p>
          </p:txBody>
        </p:sp>
        <p:sp>
          <p:nvSpPr>
            <p:cNvPr id="17" name="TextBox 16">
              <a:extLst>
                <a:ext uri="{FF2B5EF4-FFF2-40B4-BE49-F238E27FC236}">
                  <a16:creationId xmlns:a16="http://schemas.microsoft.com/office/drawing/2014/main" id="{881DA6AD-1716-4AD0-B263-026186100CA7}"/>
                </a:ext>
              </a:extLst>
            </p:cNvPr>
            <p:cNvSpPr txBox="1"/>
            <p:nvPr/>
          </p:nvSpPr>
          <p:spPr>
            <a:xfrm>
              <a:off x="3579287" y="6065836"/>
              <a:ext cx="745066" cy="261610"/>
            </a:xfrm>
            <a:prstGeom prst="rect">
              <a:avLst/>
            </a:prstGeom>
            <a:noFill/>
          </p:spPr>
          <p:txBody>
            <a:bodyPr wrap="square" rtlCol="0">
              <a:spAutoFit/>
            </a:bodyPr>
            <a:lstStyle/>
            <a:p>
              <a:r>
                <a:rPr lang="en-GB" sz="1050" dirty="0"/>
                <a:t>40x40x40</a:t>
              </a:r>
            </a:p>
          </p:txBody>
        </p:sp>
        <p:cxnSp>
          <p:nvCxnSpPr>
            <p:cNvPr id="18" name="Straight Connector 17">
              <a:extLst>
                <a:ext uri="{FF2B5EF4-FFF2-40B4-BE49-F238E27FC236}">
                  <a16:creationId xmlns:a16="http://schemas.microsoft.com/office/drawing/2014/main" id="{0FD66002-600C-44FF-A2FD-536FB40C5B04}"/>
                </a:ext>
              </a:extLst>
            </p:cNvPr>
            <p:cNvCxnSpPr>
              <a:cxnSpLocks/>
              <a:endCxn id="14" idx="0"/>
            </p:cNvCxnSpPr>
            <p:nvPr/>
          </p:nvCxnSpPr>
          <p:spPr>
            <a:xfrm>
              <a:off x="7421037" y="5952067"/>
              <a:ext cx="0" cy="105300"/>
            </a:xfrm>
            <a:prstGeom prst="line">
              <a:avLst/>
            </a:prstGeom>
            <a:ln>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9729C67-FC59-48ED-BB50-ECF80493D5F4}"/>
                </a:ext>
              </a:extLst>
            </p:cNvPr>
            <p:cNvCxnSpPr>
              <a:cxnSpLocks/>
              <a:endCxn id="2" idx="0"/>
            </p:cNvCxnSpPr>
            <p:nvPr/>
          </p:nvCxnSpPr>
          <p:spPr>
            <a:xfrm>
              <a:off x="9520768" y="5777971"/>
              <a:ext cx="0" cy="287865"/>
            </a:xfrm>
            <a:prstGeom prst="line">
              <a:avLst/>
            </a:prstGeom>
            <a:ln>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20152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A48CE12-AEEF-4FE0-9C08-B50668C12EFD}"/>
              </a:ext>
            </a:extLst>
          </p:cNvPr>
          <p:cNvSpPr txBox="1"/>
          <p:nvPr/>
        </p:nvSpPr>
        <p:spPr>
          <a:xfrm>
            <a:off x="192911" y="369579"/>
            <a:ext cx="11300750" cy="6186309"/>
          </a:xfrm>
          <a:prstGeom prst="rect">
            <a:avLst/>
          </a:prstGeom>
          <a:noFill/>
        </p:spPr>
        <p:txBody>
          <a:bodyPr wrap="square" numCol="2" rtlCol="0">
            <a:spAutoFit/>
          </a:bodyPr>
          <a:lstStyle/>
          <a:p>
            <a:r>
              <a:rPr lang="en-GB" u="sng" dirty="0"/>
              <a:t>New Features</a:t>
            </a:r>
          </a:p>
          <a:p>
            <a:endParaRPr lang="en-GB" dirty="0"/>
          </a:p>
          <a:p>
            <a:pPr marL="285750" indent="-285750">
              <a:buFont typeface="Wingdings" panose="05000000000000000000" pitchFamily="2" charset="2"/>
              <a:buChar char="Ø"/>
            </a:pPr>
            <a:r>
              <a:rPr lang="en-GB" dirty="0"/>
              <a:t> Improved graphical interface</a:t>
            </a:r>
          </a:p>
          <a:p>
            <a:pPr marL="742950" lvl="1" indent="-285750">
              <a:buFont typeface="Wingdings" panose="05000000000000000000" pitchFamily="2" charset="2"/>
              <a:buChar char="Ø"/>
            </a:pPr>
            <a:r>
              <a:rPr lang="en-GB" dirty="0"/>
              <a:t>Ability to load separate nuclear and magnetic files</a:t>
            </a:r>
          </a:p>
          <a:p>
            <a:pPr marL="742950" lvl="1" indent="-285750">
              <a:buFont typeface="Wingdings" panose="05000000000000000000" pitchFamily="2" charset="2"/>
              <a:buChar char="Ø"/>
            </a:pPr>
            <a:r>
              <a:rPr lang="en-GB" dirty="0"/>
              <a:t>The default data can be computed for testing purposes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Finite element Fourier transform</a:t>
            </a:r>
          </a:p>
          <a:p>
            <a:pPr marL="742950" lvl="1" indent="-285750">
              <a:buFont typeface="Wingdings" panose="05000000000000000000" pitchFamily="2" charset="2"/>
              <a:buChar char="Ø"/>
            </a:pPr>
            <a:r>
              <a:rPr lang="en-GB" dirty="0"/>
              <a:t>Allows irregular meshes to be used</a:t>
            </a:r>
          </a:p>
          <a:p>
            <a:pPr marL="742950" lvl="1" indent="-285750">
              <a:buFont typeface="Wingdings" panose="05000000000000000000" pitchFamily="2" charset="2"/>
              <a:buChar char="Ø"/>
            </a:pPr>
            <a:r>
              <a:rPr lang="en-GB" dirty="0"/>
              <a:t>Varying levels of resolution in the simulation box</a:t>
            </a:r>
          </a:p>
          <a:p>
            <a:pPr marL="742950" lvl="1" indent="-285750">
              <a:buFont typeface="Wingdings" panose="05000000000000000000" pitchFamily="2" charset="2"/>
              <a:buChar char="Ø"/>
            </a:pPr>
            <a:r>
              <a:rPr lang="en-GB" dirty="0"/>
              <a:t>Use output of finite element simulations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Coordinate system</a:t>
            </a:r>
          </a:p>
          <a:p>
            <a:pPr marL="742950" lvl="1" indent="-285750">
              <a:buFont typeface="Wingdings" panose="05000000000000000000" pitchFamily="2" charset="2"/>
              <a:buChar char="Ø"/>
            </a:pPr>
            <a:r>
              <a:rPr lang="en-GB" dirty="0"/>
              <a:t>Rotate sample independently – do not need a new file for each rotation</a:t>
            </a:r>
          </a:p>
          <a:p>
            <a:pPr marL="742950" lvl="1" indent="-285750">
              <a:buFont typeface="Wingdings" panose="05000000000000000000" pitchFamily="2" charset="2"/>
              <a:buChar char="Ø"/>
            </a:pPr>
            <a:r>
              <a:rPr lang="en-GB" dirty="0"/>
              <a:t>Calculate rocking curves using environment rotation</a:t>
            </a:r>
          </a:p>
          <a:p>
            <a:pPr marL="742950" lvl="1" indent="-285750">
              <a:buFont typeface="Wingdings" panose="05000000000000000000" pitchFamily="2" charset="2"/>
              <a:buChar char="Ø"/>
            </a:pPr>
            <a:r>
              <a:rPr lang="en-GB" dirty="0"/>
              <a:t>Useful for scripting – for example orientational averages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Small improvements</a:t>
            </a:r>
          </a:p>
          <a:p>
            <a:pPr marL="742950" lvl="1" indent="-285750">
              <a:buFont typeface="Wingdings" panose="05000000000000000000" pitchFamily="2" charset="2"/>
              <a:buChar char="Ø"/>
            </a:pPr>
            <a:r>
              <a:rPr lang="en-GB" dirty="0"/>
              <a:t>Addition of cancel button for long calculations</a:t>
            </a:r>
          </a:p>
          <a:p>
            <a:pPr marL="742950" lvl="1" indent="-285750">
              <a:buFont typeface="Wingdings" panose="05000000000000000000" pitchFamily="2" charset="2"/>
              <a:buChar char="Ø"/>
            </a:pPr>
            <a:r>
              <a:rPr lang="en-GB" dirty="0"/>
              <a:t>Fix to allow data to be saved as an sld file</a:t>
            </a:r>
          </a:p>
          <a:p>
            <a:pPr marL="742950" lvl="1" indent="-285750">
              <a:buFont typeface="Wingdings" panose="05000000000000000000" pitchFamily="2" charset="2"/>
              <a:buChar char="Ø"/>
            </a:pPr>
            <a:r>
              <a:rPr lang="en-GB" dirty="0"/>
              <a:t>Fix to allow output to be plotted as a theory curve</a:t>
            </a:r>
          </a:p>
          <a:p>
            <a:pPr marL="742950" lvl="1" indent="-285750">
              <a:buFont typeface="Wingdings" panose="05000000000000000000" pitchFamily="2" charset="2"/>
              <a:buChar char="Ø"/>
            </a:pPr>
            <a:r>
              <a:rPr lang="en-GB" dirty="0"/>
              <a:t>Addition of unit tests for the calculator</a:t>
            </a:r>
          </a:p>
          <a:p>
            <a:pPr lvl="1"/>
            <a:endParaRPr lang="en-GB" dirty="0"/>
          </a:p>
          <a:p>
            <a:r>
              <a:rPr lang="en-GB" u="sng" dirty="0"/>
              <a:t>Future Features</a:t>
            </a:r>
          </a:p>
          <a:p>
            <a:pPr marL="742950" lvl="1"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The improvement of the 3D graphical environment –both the coordinate systems visualisation, and the display of data sets using the draw functionality</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The implementation of a Numba-compatible finite element Fourier transform – to enable the parallelisation and </a:t>
            </a:r>
            <a:r>
              <a:rPr lang="en-GB" dirty="0" err="1"/>
              <a:t>precompilation</a:t>
            </a:r>
            <a:r>
              <a:rPr lang="en-GB" dirty="0"/>
              <a:t> of the algorithm</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Expansion of the types of irregular grid that Sasview can handle</a:t>
            </a:r>
          </a:p>
          <a:p>
            <a:pPr marL="742950" lvl="1" indent="-285750">
              <a:buFont typeface="Wingdings" panose="05000000000000000000" pitchFamily="2" charset="2"/>
              <a:buChar char="Ø"/>
            </a:pPr>
            <a:r>
              <a:rPr lang="en-GB" dirty="0"/>
              <a:t>Polygonal data can contain more complicated element types. </a:t>
            </a:r>
          </a:p>
          <a:p>
            <a:pPr marL="742950" lvl="1" indent="-285750">
              <a:buFont typeface="Wingdings" panose="05000000000000000000" pitchFamily="2" charset="2"/>
              <a:buChar char="Ø"/>
            </a:pPr>
            <a:r>
              <a:rPr lang="en-GB" dirty="0"/>
              <a:t>Handle multiple types of element in one file, e.g. tetrahedra and cubes</a:t>
            </a:r>
          </a:p>
        </p:txBody>
      </p:sp>
      <p:cxnSp>
        <p:nvCxnSpPr>
          <p:cNvPr id="6" name="Straight Connector 5">
            <a:extLst>
              <a:ext uri="{FF2B5EF4-FFF2-40B4-BE49-F238E27FC236}">
                <a16:creationId xmlns:a16="http://schemas.microsoft.com/office/drawing/2014/main" id="{209B35F8-1C41-4F61-A4CC-F9688F4B3F23}"/>
              </a:ext>
            </a:extLst>
          </p:cNvPr>
          <p:cNvCxnSpPr>
            <a:cxnSpLocks/>
          </p:cNvCxnSpPr>
          <p:nvPr/>
        </p:nvCxnSpPr>
        <p:spPr>
          <a:xfrm>
            <a:off x="5783732" y="74815"/>
            <a:ext cx="0" cy="670421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1073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0" y="0"/>
            <a:ext cx="12192000" cy="1200329"/>
          </a:xfrm>
          <a:prstGeom prst="rect">
            <a:avLst/>
          </a:prstGeom>
          <a:noFill/>
        </p:spPr>
        <p:txBody>
          <a:bodyPr wrap="square" rtlCol="0">
            <a:spAutoFit/>
          </a:bodyPr>
          <a:lstStyle/>
          <a:p>
            <a:pPr algn="ctr"/>
            <a:r>
              <a:rPr lang="en-GB" sz="7200" dirty="0"/>
              <a:t>MAGNETIC SANS</a:t>
            </a:r>
          </a:p>
        </p:txBody>
      </p:sp>
      <p:pic>
        <p:nvPicPr>
          <p:cNvPr id="12" name="Picture 11" descr="A picture containing text, clipart&#10;&#10;Description automatically generated">
            <a:extLst>
              <a:ext uri="{FF2B5EF4-FFF2-40B4-BE49-F238E27FC236}">
                <a16:creationId xmlns:a16="http://schemas.microsoft.com/office/drawing/2014/main" id="{43300B58-6E62-4631-BFDC-32BAC6731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905" y="2564748"/>
            <a:ext cx="2406194" cy="495749"/>
          </a:xfrm>
          <a:prstGeom prst="rect">
            <a:avLst/>
          </a:prstGeom>
        </p:spPr>
      </p:pic>
      <p:cxnSp>
        <p:nvCxnSpPr>
          <p:cNvPr id="20" name="Straight Connector 19">
            <a:extLst>
              <a:ext uri="{FF2B5EF4-FFF2-40B4-BE49-F238E27FC236}">
                <a16:creationId xmlns:a16="http://schemas.microsoft.com/office/drawing/2014/main" id="{4FA72144-A119-430D-85A0-AD9111F48C35}"/>
              </a:ext>
            </a:extLst>
          </p:cNvPr>
          <p:cNvCxnSpPr/>
          <p:nvPr/>
        </p:nvCxnSpPr>
        <p:spPr>
          <a:xfrm>
            <a:off x="50333" y="5778156"/>
            <a:ext cx="11794921"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201A360-B86F-4F82-9628-CDA01C119C47}"/>
              </a:ext>
            </a:extLst>
          </p:cNvPr>
          <p:cNvSpPr txBox="1"/>
          <p:nvPr/>
        </p:nvSpPr>
        <p:spPr>
          <a:xfrm>
            <a:off x="137020" y="5778156"/>
            <a:ext cx="11912367" cy="1107996"/>
          </a:xfrm>
          <a:prstGeom prst="rect">
            <a:avLst/>
          </a:prstGeom>
          <a:noFill/>
        </p:spPr>
        <p:txBody>
          <a:bodyPr wrap="square" rtlCol="0">
            <a:spAutoFit/>
          </a:bodyPr>
          <a:lstStyle/>
          <a:p>
            <a:pPr marL="228600" indent="-228600">
              <a:buAutoNum type="arabicPeriod"/>
            </a:pPr>
            <a:r>
              <a:rPr lang="en-GB" sz="1100" dirty="0"/>
              <a:t>For further details see:</a:t>
            </a:r>
          </a:p>
          <a:p>
            <a:r>
              <a:rPr lang="en-GB" sz="1100" dirty="0"/>
              <a:t>Magnetic small-angle neutron scattering</a:t>
            </a:r>
          </a:p>
          <a:p>
            <a:r>
              <a:rPr lang="en-GB" sz="1100" dirty="0"/>
              <a:t>Sebastian Mühlbauer, Dirk Honecker, Élio A. Périgo, Frank Bergner, Sabrina Disch, André Heinemann, Sergey Erokhin, Dmitry Berkov, Chris Leighton, Morten Ring Eskildsen, and Andreas Michels</a:t>
            </a:r>
          </a:p>
          <a:p>
            <a:r>
              <a:rPr lang="en-GB" sz="1100" dirty="0"/>
              <a:t>DOI: 10.1103/RevModPhys.91.015004</a:t>
            </a:r>
          </a:p>
          <a:p>
            <a:endParaRPr lang="en-GB" sz="1100" dirty="0"/>
          </a:p>
          <a:p>
            <a:r>
              <a:rPr lang="en-GB" sz="1100" dirty="0"/>
              <a:t>2. Sign convention and choice of coordinate axes vary across the literature, Sasview uses a system explained below</a:t>
            </a:r>
          </a:p>
        </p:txBody>
      </p:sp>
      <p:pic>
        <p:nvPicPr>
          <p:cNvPr id="29" name="Picture 28" descr="Diagram, text&#10;&#10;Description automatically generated">
            <a:extLst>
              <a:ext uri="{FF2B5EF4-FFF2-40B4-BE49-F238E27FC236}">
                <a16:creationId xmlns:a16="http://schemas.microsoft.com/office/drawing/2014/main" id="{3034A310-4A70-4C28-9075-4D37C0F2E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926" y="4360185"/>
            <a:ext cx="4791393" cy="597978"/>
          </a:xfrm>
          <a:prstGeom prst="rect">
            <a:avLst/>
          </a:prstGeom>
        </p:spPr>
      </p:pic>
      <p:pic>
        <p:nvPicPr>
          <p:cNvPr id="31" name="Picture 30">
            <a:extLst>
              <a:ext uri="{FF2B5EF4-FFF2-40B4-BE49-F238E27FC236}">
                <a16:creationId xmlns:a16="http://schemas.microsoft.com/office/drawing/2014/main" id="{CB0634B4-B141-4FEF-8BF8-27FDE443F5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9926" y="5080667"/>
            <a:ext cx="5212360" cy="575101"/>
          </a:xfrm>
          <a:prstGeom prst="rect">
            <a:avLst/>
          </a:prstGeom>
        </p:spPr>
      </p:pic>
      <p:grpSp>
        <p:nvGrpSpPr>
          <p:cNvPr id="10" name="Group 9">
            <a:extLst>
              <a:ext uri="{FF2B5EF4-FFF2-40B4-BE49-F238E27FC236}">
                <a16:creationId xmlns:a16="http://schemas.microsoft.com/office/drawing/2014/main" id="{4A926E2A-3CEC-42E7-91D1-8241C9D8DF08}"/>
              </a:ext>
            </a:extLst>
          </p:cNvPr>
          <p:cNvGrpSpPr/>
          <p:nvPr/>
        </p:nvGrpSpPr>
        <p:grpSpPr>
          <a:xfrm>
            <a:off x="304978" y="1228301"/>
            <a:ext cx="2256886" cy="2458196"/>
            <a:chOff x="648360" y="923149"/>
            <a:chExt cx="2256886" cy="2458196"/>
          </a:xfrm>
        </p:grpSpPr>
        <p:pic>
          <p:nvPicPr>
            <p:cNvPr id="5" name="Picture 4">
              <a:extLst>
                <a:ext uri="{FF2B5EF4-FFF2-40B4-BE49-F238E27FC236}">
                  <a16:creationId xmlns:a16="http://schemas.microsoft.com/office/drawing/2014/main" id="{829A59E0-BEEF-47F6-B7F3-A8598065F5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360" y="1050651"/>
              <a:ext cx="2175864" cy="2190717"/>
            </a:xfrm>
            <a:prstGeom prst="rect">
              <a:avLst/>
            </a:prstGeom>
          </p:spPr>
        </p:pic>
        <p:sp>
          <p:nvSpPr>
            <p:cNvPr id="6" name="TextBox 5">
              <a:extLst>
                <a:ext uri="{FF2B5EF4-FFF2-40B4-BE49-F238E27FC236}">
                  <a16:creationId xmlns:a16="http://schemas.microsoft.com/office/drawing/2014/main" id="{E4427B77-23B2-4067-8882-EF0589E4DF34}"/>
                </a:ext>
              </a:extLst>
            </p:cNvPr>
            <p:cNvSpPr txBox="1"/>
            <p:nvPr/>
          </p:nvSpPr>
          <p:spPr>
            <a:xfrm>
              <a:off x="2490488" y="2376831"/>
              <a:ext cx="266217" cy="369332"/>
            </a:xfrm>
            <a:prstGeom prst="rect">
              <a:avLst/>
            </a:prstGeom>
            <a:noFill/>
          </p:spPr>
          <p:txBody>
            <a:bodyPr wrap="square" rtlCol="0">
              <a:spAutoFit/>
            </a:bodyPr>
            <a:lstStyle/>
            <a:p>
              <a:r>
                <a:rPr lang="en-GB" dirty="0">
                  <a:solidFill>
                    <a:srgbClr val="FF0000"/>
                  </a:solidFill>
                </a:rPr>
                <a:t>U</a:t>
              </a:r>
            </a:p>
          </p:txBody>
        </p:sp>
        <p:sp>
          <p:nvSpPr>
            <p:cNvPr id="15" name="TextBox 14">
              <a:extLst>
                <a:ext uri="{FF2B5EF4-FFF2-40B4-BE49-F238E27FC236}">
                  <a16:creationId xmlns:a16="http://schemas.microsoft.com/office/drawing/2014/main" id="{B34FC405-785C-4CEA-AB29-8CC958CABF96}"/>
                </a:ext>
              </a:extLst>
            </p:cNvPr>
            <p:cNvSpPr txBox="1"/>
            <p:nvPr/>
          </p:nvSpPr>
          <p:spPr>
            <a:xfrm>
              <a:off x="1078178" y="923149"/>
              <a:ext cx="266217" cy="369332"/>
            </a:xfrm>
            <a:prstGeom prst="rect">
              <a:avLst/>
            </a:prstGeom>
            <a:noFill/>
          </p:spPr>
          <p:txBody>
            <a:bodyPr wrap="square" rtlCol="0">
              <a:spAutoFit/>
            </a:bodyPr>
            <a:lstStyle/>
            <a:p>
              <a:r>
                <a:rPr lang="en-GB" dirty="0">
                  <a:solidFill>
                    <a:srgbClr val="00B050"/>
                  </a:solidFill>
                </a:rPr>
                <a:t>V</a:t>
              </a:r>
            </a:p>
          </p:txBody>
        </p:sp>
        <p:sp>
          <p:nvSpPr>
            <p:cNvPr id="17" name="TextBox 16">
              <a:extLst>
                <a:ext uri="{FF2B5EF4-FFF2-40B4-BE49-F238E27FC236}">
                  <a16:creationId xmlns:a16="http://schemas.microsoft.com/office/drawing/2014/main" id="{3ECFF1F5-A16C-40CA-BF79-1CE78F5E01C7}"/>
                </a:ext>
              </a:extLst>
            </p:cNvPr>
            <p:cNvSpPr txBox="1"/>
            <p:nvPr/>
          </p:nvSpPr>
          <p:spPr>
            <a:xfrm>
              <a:off x="878640" y="3012013"/>
              <a:ext cx="266217" cy="369332"/>
            </a:xfrm>
            <a:prstGeom prst="rect">
              <a:avLst/>
            </a:prstGeom>
            <a:noFill/>
          </p:spPr>
          <p:txBody>
            <a:bodyPr wrap="square" rtlCol="0">
              <a:spAutoFit/>
            </a:bodyPr>
            <a:lstStyle/>
            <a:p>
              <a:r>
                <a:rPr lang="en-GB" dirty="0">
                  <a:solidFill>
                    <a:srgbClr val="0070C0"/>
                  </a:solidFill>
                </a:rPr>
                <a:t>W</a:t>
              </a:r>
            </a:p>
          </p:txBody>
        </p:sp>
        <p:sp>
          <p:nvSpPr>
            <p:cNvPr id="18" name="TextBox 17">
              <a:extLst>
                <a:ext uri="{FF2B5EF4-FFF2-40B4-BE49-F238E27FC236}">
                  <a16:creationId xmlns:a16="http://schemas.microsoft.com/office/drawing/2014/main" id="{1009E025-16B4-4B8D-A439-514002E78AC2}"/>
                </a:ext>
              </a:extLst>
            </p:cNvPr>
            <p:cNvSpPr txBox="1"/>
            <p:nvPr/>
          </p:nvSpPr>
          <p:spPr>
            <a:xfrm>
              <a:off x="2226200" y="1690957"/>
              <a:ext cx="679046" cy="369332"/>
            </a:xfrm>
            <a:prstGeom prst="rect">
              <a:avLst/>
            </a:prstGeom>
            <a:noFill/>
          </p:spPr>
          <p:txBody>
            <a:bodyPr wrap="square" rtlCol="0">
              <a:spAutoFit/>
            </a:bodyPr>
            <a:lstStyle/>
            <a:p>
              <a:r>
                <a:rPr lang="en-GB" dirty="0">
                  <a:solidFill>
                    <a:schemeClr val="accent4">
                      <a:lumMod val="75000"/>
                    </a:schemeClr>
                  </a:solidFill>
                </a:rPr>
                <a:t>M(</a:t>
              </a:r>
              <a:r>
                <a:rPr lang="en-GB" b="1" dirty="0">
                  <a:solidFill>
                    <a:schemeClr val="accent4">
                      <a:lumMod val="75000"/>
                    </a:schemeClr>
                  </a:solidFill>
                </a:rPr>
                <a:t>r</a:t>
              </a:r>
              <a:r>
                <a:rPr lang="en-GB" dirty="0">
                  <a:solidFill>
                    <a:schemeClr val="accent4">
                      <a:lumMod val="75000"/>
                    </a:schemeClr>
                  </a:solidFill>
                </a:rPr>
                <a:t>)</a:t>
              </a:r>
            </a:p>
          </p:txBody>
        </p:sp>
      </p:grpSp>
      <p:grpSp>
        <p:nvGrpSpPr>
          <p:cNvPr id="47" name="Group 46">
            <a:extLst>
              <a:ext uri="{FF2B5EF4-FFF2-40B4-BE49-F238E27FC236}">
                <a16:creationId xmlns:a16="http://schemas.microsoft.com/office/drawing/2014/main" id="{449F5D8F-E3DE-4FEB-AE0D-E9325BC2D170}"/>
              </a:ext>
            </a:extLst>
          </p:cNvPr>
          <p:cNvGrpSpPr/>
          <p:nvPr/>
        </p:nvGrpSpPr>
        <p:grpSpPr>
          <a:xfrm>
            <a:off x="2694805" y="1200328"/>
            <a:ext cx="2454597" cy="2530858"/>
            <a:chOff x="2694805" y="1200328"/>
            <a:chExt cx="2454597" cy="2530858"/>
          </a:xfrm>
        </p:grpSpPr>
        <p:pic>
          <p:nvPicPr>
            <p:cNvPr id="9" name="Picture 8">
              <a:extLst>
                <a:ext uri="{FF2B5EF4-FFF2-40B4-BE49-F238E27FC236}">
                  <a16:creationId xmlns:a16="http://schemas.microsoft.com/office/drawing/2014/main" id="{6007EF1F-EC35-491B-AC28-33DCFEE8AD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4805" y="1355803"/>
              <a:ext cx="2454597" cy="2295503"/>
            </a:xfrm>
            <a:prstGeom prst="rect">
              <a:avLst/>
            </a:prstGeom>
          </p:spPr>
        </p:pic>
        <p:grpSp>
          <p:nvGrpSpPr>
            <p:cNvPr id="13" name="Group 12">
              <a:extLst>
                <a:ext uri="{FF2B5EF4-FFF2-40B4-BE49-F238E27FC236}">
                  <a16:creationId xmlns:a16="http://schemas.microsoft.com/office/drawing/2014/main" id="{F0F02952-8FEC-40F6-B99F-9167D35B9EF5}"/>
                </a:ext>
              </a:extLst>
            </p:cNvPr>
            <p:cNvGrpSpPr/>
            <p:nvPr/>
          </p:nvGrpSpPr>
          <p:grpSpPr>
            <a:xfrm>
              <a:off x="3149848" y="1200328"/>
              <a:ext cx="1999554" cy="2530858"/>
              <a:chOff x="3149848" y="1200328"/>
              <a:chExt cx="1999554" cy="2530858"/>
            </a:xfrm>
          </p:grpSpPr>
          <p:sp>
            <p:nvSpPr>
              <p:cNvPr id="22" name="TextBox 21">
                <a:extLst>
                  <a:ext uri="{FF2B5EF4-FFF2-40B4-BE49-F238E27FC236}">
                    <a16:creationId xmlns:a16="http://schemas.microsoft.com/office/drawing/2014/main" id="{987E8FC7-F73F-485F-89EE-998DDABB4AA4}"/>
                  </a:ext>
                </a:extLst>
              </p:cNvPr>
              <p:cNvSpPr txBox="1"/>
              <p:nvPr/>
            </p:nvSpPr>
            <p:spPr>
              <a:xfrm>
                <a:off x="4763729" y="2654266"/>
                <a:ext cx="266217" cy="369332"/>
              </a:xfrm>
              <a:prstGeom prst="rect">
                <a:avLst/>
              </a:prstGeom>
              <a:noFill/>
            </p:spPr>
            <p:txBody>
              <a:bodyPr wrap="square" rtlCol="0">
                <a:spAutoFit/>
              </a:bodyPr>
              <a:lstStyle/>
              <a:p>
                <a:r>
                  <a:rPr lang="en-GB" dirty="0">
                    <a:solidFill>
                      <a:srgbClr val="FF0000"/>
                    </a:solidFill>
                  </a:rPr>
                  <a:t>U</a:t>
                </a:r>
              </a:p>
            </p:txBody>
          </p:sp>
          <p:sp>
            <p:nvSpPr>
              <p:cNvPr id="23" name="TextBox 22">
                <a:extLst>
                  <a:ext uri="{FF2B5EF4-FFF2-40B4-BE49-F238E27FC236}">
                    <a16:creationId xmlns:a16="http://schemas.microsoft.com/office/drawing/2014/main" id="{23092F39-20AB-48FA-A719-97E4B9F62185}"/>
                  </a:ext>
                </a:extLst>
              </p:cNvPr>
              <p:cNvSpPr txBox="1"/>
              <p:nvPr/>
            </p:nvSpPr>
            <p:spPr>
              <a:xfrm>
                <a:off x="3314359" y="1200328"/>
                <a:ext cx="266217" cy="369332"/>
              </a:xfrm>
              <a:prstGeom prst="rect">
                <a:avLst/>
              </a:prstGeom>
              <a:noFill/>
            </p:spPr>
            <p:txBody>
              <a:bodyPr wrap="square" rtlCol="0">
                <a:spAutoFit/>
              </a:bodyPr>
              <a:lstStyle/>
              <a:p>
                <a:r>
                  <a:rPr lang="en-GB" dirty="0">
                    <a:solidFill>
                      <a:srgbClr val="00B050"/>
                    </a:solidFill>
                  </a:rPr>
                  <a:t>V</a:t>
                </a:r>
              </a:p>
            </p:txBody>
          </p:sp>
          <p:sp>
            <p:nvSpPr>
              <p:cNvPr id="24" name="TextBox 23">
                <a:extLst>
                  <a:ext uri="{FF2B5EF4-FFF2-40B4-BE49-F238E27FC236}">
                    <a16:creationId xmlns:a16="http://schemas.microsoft.com/office/drawing/2014/main" id="{46443438-29CC-4DB8-BF49-6EC79D6BAB7D}"/>
                  </a:ext>
                </a:extLst>
              </p:cNvPr>
              <p:cNvSpPr txBox="1"/>
              <p:nvPr/>
            </p:nvSpPr>
            <p:spPr>
              <a:xfrm>
                <a:off x="3149848" y="3361854"/>
                <a:ext cx="266217" cy="369332"/>
              </a:xfrm>
              <a:prstGeom prst="rect">
                <a:avLst/>
              </a:prstGeom>
              <a:noFill/>
            </p:spPr>
            <p:txBody>
              <a:bodyPr wrap="square" rtlCol="0">
                <a:spAutoFit/>
              </a:bodyPr>
              <a:lstStyle/>
              <a:p>
                <a:r>
                  <a:rPr lang="en-GB" dirty="0">
                    <a:solidFill>
                      <a:srgbClr val="0070C0"/>
                    </a:solidFill>
                  </a:rPr>
                  <a:t>W</a:t>
                </a:r>
              </a:p>
            </p:txBody>
          </p:sp>
          <p:sp>
            <p:nvSpPr>
              <p:cNvPr id="25" name="TextBox 24">
                <a:extLst>
                  <a:ext uri="{FF2B5EF4-FFF2-40B4-BE49-F238E27FC236}">
                    <a16:creationId xmlns:a16="http://schemas.microsoft.com/office/drawing/2014/main" id="{9B53E54B-E347-4A74-AA8C-7497201E9AA2}"/>
                  </a:ext>
                </a:extLst>
              </p:cNvPr>
              <p:cNvSpPr txBox="1"/>
              <p:nvPr/>
            </p:nvSpPr>
            <p:spPr>
              <a:xfrm>
                <a:off x="4470356" y="1994937"/>
                <a:ext cx="679046" cy="369332"/>
              </a:xfrm>
              <a:prstGeom prst="rect">
                <a:avLst/>
              </a:prstGeom>
              <a:noFill/>
            </p:spPr>
            <p:txBody>
              <a:bodyPr wrap="square" rtlCol="0">
                <a:spAutoFit/>
              </a:bodyPr>
              <a:lstStyle/>
              <a:p>
                <a:r>
                  <a:rPr lang="en-GB" b="1" dirty="0">
                    <a:solidFill>
                      <a:schemeClr val="accent4">
                        <a:lumMod val="75000"/>
                      </a:schemeClr>
                    </a:solidFill>
                  </a:rPr>
                  <a:t>M</a:t>
                </a:r>
                <a:r>
                  <a:rPr lang="en-GB" dirty="0">
                    <a:solidFill>
                      <a:schemeClr val="accent4">
                        <a:lumMod val="75000"/>
                      </a:schemeClr>
                    </a:solidFill>
                  </a:rPr>
                  <a:t>(</a:t>
                </a:r>
                <a:r>
                  <a:rPr lang="en-GB" b="1" dirty="0">
                    <a:solidFill>
                      <a:schemeClr val="accent4">
                        <a:lumMod val="75000"/>
                      </a:schemeClr>
                    </a:solidFill>
                  </a:rPr>
                  <a:t>r</a:t>
                </a:r>
                <a:r>
                  <a:rPr lang="en-GB" dirty="0">
                    <a:solidFill>
                      <a:schemeClr val="accent4">
                        <a:lumMod val="75000"/>
                      </a:schemeClr>
                    </a:solidFill>
                  </a:rPr>
                  <a:t>)</a:t>
                </a:r>
              </a:p>
            </p:txBody>
          </p:sp>
          <p:sp>
            <p:nvSpPr>
              <p:cNvPr id="26" name="TextBox 25">
                <a:extLst>
                  <a:ext uri="{FF2B5EF4-FFF2-40B4-BE49-F238E27FC236}">
                    <a16:creationId xmlns:a16="http://schemas.microsoft.com/office/drawing/2014/main" id="{F43793F8-9D31-48EA-B34E-C291015AEF87}"/>
                  </a:ext>
                </a:extLst>
              </p:cNvPr>
              <p:cNvSpPr txBox="1"/>
              <p:nvPr/>
            </p:nvSpPr>
            <p:spPr>
              <a:xfrm>
                <a:off x="4088417" y="1569660"/>
                <a:ext cx="266217" cy="369332"/>
              </a:xfrm>
              <a:prstGeom prst="rect">
                <a:avLst/>
              </a:prstGeom>
              <a:noFill/>
            </p:spPr>
            <p:txBody>
              <a:bodyPr wrap="square" rtlCol="0">
                <a:spAutoFit/>
              </a:bodyPr>
              <a:lstStyle/>
              <a:p>
                <a:r>
                  <a:rPr lang="en-GB" b="1" dirty="0"/>
                  <a:t>q</a:t>
                </a:r>
              </a:p>
            </p:txBody>
          </p:sp>
          <p:sp>
            <p:nvSpPr>
              <p:cNvPr id="27" name="TextBox 26">
                <a:extLst>
                  <a:ext uri="{FF2B5EF4-FFF2-40B4-BE49-F238E27FC236}">
                    <a16:creationId xmlns:a16="http://schemas.microsoft.com/office/drawing/2014/main" id="{1FBC7C51-3B49-4E41-8211-E5DB53E8D1CC}"/>
                  </a:ext>
                </a:extLst>
              </p:cNvPr>
              <p:cNvSpPr txBox="1"/>
              <p:nvPr/>
            </p:nvSpPr>
            <p:spPr>
              <a:xfrm>
                <a:off x="3615787" y="3317165"/>
                <a:ext cx="1044952" cy="369332"/>
              </a:xfrm>
              <a:prstGeom prst="rect">
                <a:avLst/>
              </a:prstGeom>
              <a:noFill/>
            </p:spPr>
            <p:txBody>
              <a:bodyPr wrap="square" rtlCol="0">
                <a:spAutoFit/>
              </a:bodyPr>
              <a:lstStyle/>
              <a:p>
                <a:r>
                  <a:rPr lang="en-GB" b="1" dirty="0">
                    <a:solidFill>
                      <a:srgbClr val="F2FF4F"/>
                    </a:solidFill>
                  </a:rPr>
                  <a:t>M</a:t>
                </a:r>
                <a:r>
                  <a:rPr lang="en-GB" b="1" i="0" baseline="-25000" dirty="0">
                    <a:solidFill>
                      <a:srgbClr val="F2FF4F"/>
                    </a:solidFill>
                    <a:effectLst/>
                    <a:latin typeface="Google Sans"/>
                  </a:rPr>
                  <a:t>⊥</a:t>
                </a:r>
                <a:r>
                  <a:rPr lang="en-GB" b="0" i="0" dirty="0">
                    <a:solidFill>
                      <a:srgbClr val="202124"/>
                    </a:solidFill>
                    <a:effectLst/>
                    <a:latin typeface="Google Sans"/>
                  </a:rPr>
                  <a:t> </a:t>
                </a:r>
                <a:r>
                  <a:rPr lang="en-GB" dirty="0">
                    <a:solidFill>
                      <a:srgbClr val="F2FF4F"/>
                    </a:solidFill>
                  </a:rPr>
                  <a:t>(</a:t>
                </a:r>
                <a:r>
                  <a:rPr lang="en-GB" b="1" dirty="0">
                    <a:solidFill>
                      <a:srgbClr val="F2FF4F"/>
                    </a:solidFill>
                  </a:rPr>
                  <a:t>r</a:t>
                </a:r>
                <a:r>
                  <a:rPr lang="en-GB" dirty="0">
                    <a:solidFill>
                      <a:srgbClr val="F2FF4F"/>
                    </a:solidFill>
                  </a:rPr>
                  <a:t>)</a:t>
                </a:r>
              </a:p>
            </p:txBody>
          </p:sp>
        </p:grpSp>
      </p:grpSp>
      <p:sp>
        <p:nvSpPr>
          <p:cNvPr id="19" name="Arrow: Right 18">
            <a:extLst>
              <a:ext uri="{FF2B5EF4-FFF2-40B4-BE49-F238E27FC236}">
                <a16:creationId xmlns:a16="http://schemas.microsoft.com/office/drawing/2014/main" id="{92BF7B64-CA0D-4EB1-A872-8464061E9687}"/>
              </a:ext>
            </a:extLst>
          </p:cNvPr>
          <p:cNvSpPr/>
          <p:nvPr/>
        </p:nvSpPr>
        <p:spPr>
          <a:xfrm>
            <a:off x="5571281" y="2564748"/>
            <a:ext cx="3190754" cy="17842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31F2B28C-70EB-4BF9-8A39-9B13929D555F}"/>
              </a:ext>
            </a:extLst>
          </p:cNvPr>
          <p:cNvSpPr txBox="1"/>
          <p:nvPr/>
        </p:nvSpPr>
        <p:spPr>
          <a:xfrm>
            <a:off x="5872222" y="2237756"/>
            <a:ext cx="2588871" cy="369332"/>
          </a:xfrm>
          <a:prstGeom prst="rect">
            <a:avLst/>
          </a:prstGeom>
          <a:noFill/>
        </p:spPr>
        <p:txBody>
          <a:bodyPr wrap="square" rtlCol="0">
            <a:spAutoFit/>
          </a:bodyPr>
          <a:lstStyle/>
          <a:p>
            <a:pPr algn="ctr"/>
            <a:r>
              <a:rPr lang="en-GB" dirty="0"/>
              <a:t>Fourier Transform</a:t>
            </a:r>
          </a:p>
        </p:txBody>
      </p:sp>
      <p:sp>
        <p:nvSpPr>
          <p:cNvPr id="33" name="TextBox 32">
            <a:extLst>
              <a:ext uri="{FF2B5EF4-FFF2-40B4-BE49-F238E27FC236}">
                <a16:creationId xmlns:a16="http://schemas.microsoft.com/office/drawing/2014/main" id="{3C8E04BA-EBB5-4E05-8DA4-4D7CFFDB0E7F}"/>
              </a:ext>
            </a:extLst>
          </p:cNvPr>
          <p:cNvSpPr txBox="1"/>
          <p:nvPr/>
        </p:nvSpPr>
        <p:spPr>
          <a:xfrm>
            <a:off x="5872221" y="2681983"/>
            <a:ext cx="2588871" cy="369332"/>
          </a:xfrm>
          <a:prstGeom prst="rect">
            <a:avLst/>
          </a:prstGeom>
          <a:noFill/>
        </p:spPr>
        <p:txBody>
          <a:bodyPr wrap="square" rtlCol="0">
            <a:spAutoFit/>
          </a:bodyPr>
          <a:lstStyle/>
          <a:p>
            <a:pPr algn="ctr"/>
            <a:r>
              <a:rPr lang="en-GB" b="1" dirty="0"/>
              <a:t>M</a:t>
            </a:r>
            <a:r>
              <a:rPr lang="en-GB" dirty="0"/>
              <a:t>(</a:t>
            </a:r>
            <a:r>
              <a:rPr lang="en-GB" b="1" dirty="0"/>
              <a:t>r</a:t>
            </a:r>
            <a:r>
              <a:rPr lang="en-GB" dirty="0"/>
              <a:t>) </a:t>
            </a:r>
            <a:r>
              <a:rPr lang="en-GB" dirty="0">
                <a:sym typeface="Wingdings" panose="05000000000000000000" pitchFamily="2" charset="2"/>
              </a:rPr>
              <a:t> </a:t>
            </a:r>
            <a:r>
              <a:rPr lang="en-GB" b="1" i="0" dirty="0">
                <a:solidFill>
                  <a:srgbClr val="202122"/>
                </a:solidFill>
                <a:effectLst/>
                <a:latin typeface="Arial" panose="020B0604020202020204" pitchFamily="34" charset="0"/>
              </a:rPr>
              <a:t>M̃</a:t>
            </a:r>
            <a:r>
              <a:rPr lang="en-GB" i="0" dirty="0">
                <a:solidFill>
                  <a:srgbClr val="202122"/>
                </a:solidFill>
                <a:effectLst/>
                <a:latin typeface="Arial" panose="020B0604020202020204" pitchFamily="34" charset="0"/>
              </a:rPr>
              <a:t>(</a:t>
            </a:r>
            <a:r>
              <a:rPr lang="en-GB" b="1" i="0" dirty="0">
                <a:solidFill>
                  <a:srgbClr val="202122"/>
                </a:solidFill>
                <a:effectLst/>
                <a:latin typeface="Arial" panose="020B0604020202020204" pitchFamily="34" charset="0"/>
              </a:rPr>
              <a:t>q</a:t>
            </a:r>
            <a:r>
              <a:rPr lang="en-GB" i="0" dirty="0">
                <a:solidFill>
                  <a:srgbClr val="202122"/>
                </a:solidFill>
                <a:effectLst/>
                <a:latin typeface="Arial" panose="020B0604020202020204" pitchFamily="34" charset="0"/>
              </a:rPr>
              <a:t>)</a:t>
            </a:r>
            <a:endParaRPr lang="en-GB" dirty="0"/>
          </a:p>
        </p:txBody>
      </p:sp>
      <p:sp>
        <p:nvSpPr>
          <p:cNvPr id="30" name="TextBox 29">
            <a:extLst>
              <a:ext uri="{FF2B5EF4-FFF2-40B4-BE49-F238E27FC236}">
                <a16:creationId xmlns:a16="http://schemas.microsoft.com/office/drawing/2014/main" id="{FD4BD9C4-D9C2-4806-8B6E-47FE87D079E4}"/>
              </a:ext>
            </a:extLst>
          </p:cNvPr>
          <p:cNvSpPr txBox="1"/>
          <p:nvPr/>
        </p:nvSpPr>
        <p:spPr>
          <a:xfrm>
            <a:off x="8974905" y="2294656"/>
            <a:ext cx="2406194" cy="369332"/>
          </a:xfrm>
          <a:prstGeom prst="rect">
            <a:avLst/>
          </a:prstGeom>
          <a:noFill/>
        </p:spPr>
        <p:txBody>
          <a:bodyPr wrap="square" rtlCol="0">
            <a:spAutoFit/>
          </a:bodyPr>
          <a:lstStyle/>
          <a:p>
            <a:r>
              <a:rPr lang="en-GB" dirty="0"/>
              <a:t>Halpern-Johnson vector</a:t>
            </a:r>
          </a:p>
        </p:txBody>
      </p:sp>
      <p:grpSp>
        <p:nvGrpSpPr>
          <p:cNvPr id="46" name="Group 45">
            <a:extLst>
              <a:ext uri="{FF2B5EF4-FFF2-40B4-BE49-F238E27FC236}">
                <a16:creationId xmlns:a16="http://schemas.microsoft.com/office/drawing/2014/main" id="{BFFF57AC-72F3-4909-802E-5A4985815688}"/>
              </a:ext>
            </a:extLst>
          </p:cNvPr>
          <p:cNvGrpSpPr/>
          <p:nvPr/>
        </p:nvGrpSpPr>
        <p:grpSpPr>
          <a:xfrm>
            <a:off x="1005614" y="3273606"/>
            <a:ext cx="2815418" cy="2469770"/>
            <a:chOff x="1005614" y="3273606"/>
            <a:chExt cx="2815418" cy="2469770"/>
          </a:xfrm>
        </p:grpSpPr>
        <p:pic>
          <p:nvPicPr>
            <p:cNvPr id="35" name="Picture 34">
              <a:extLst>
                <a:ext uri="{FF2B5EF4-FFF2-40B4-BE49-F238E27FC236}">
                  <a16:creationId xmlns:a16="http://schemas.microsoft.com/office/drawing/2014/main" id="{0AB90ED1-5477-4F50-8C10-66509A913B9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86" b="94003" l="9896" r="90625">
                          <a14:foregroundMark x1="61198" y1="162" x2="99089" y2="35656"/>
                          <a14:foregroundMark x1="99089" y1="35656" x2="97396" y2="87520"/>
                          <a14:foregroundMark x1="97396" y1="87520" x2="64714" y2="96759"/>
                          <a14:foregroundMark x1="64714" y1="96759" x2="16797" y2="87682"/>
                          <a14:foregroundMark x1="16797" y1="87682" x2="2604" y2="58185"/>
                          <a14:foregroundMark x1="2604" y1="58185" x2="7292" y2="28201"/>
                          <a14:foregroundMark x1="7292" y1="28201" x2="31901" y2="8914"/>
                          <a14:foregroundMark x1="31901" y1="8914" x2="58333" y2="810"/>
                          <a14:foregroundMark x1="58333" y1="810" x2="61198" y2="1297"/>
                          <a14:foregroundMark x1="63802" y1="24149" x2="42839" y2="42301"/>
                          <a14:foregroundMark x1="42839" y1="42301" x2="37891" y2="64019"/>
                          <a14:foregroundMark x1="37891" y1="64019" x2="66146" y2="46191"/>
                          <a14:foregroundMark x1="66146" y1="46191" x2="64583" y2="23015"/>
                          <a14:foregroundMark x1="64583" y1="23015" x2="56250" y2="27229"/>
                          <a14:foregroundMark x1="59766" y1="42950" x2="57943" y2="38088"/>
                          <a14:foregroundMark x1="64323" y1="39222" x2="50521" y2="57536"/>
                          <a14:foregroundMark x1="50521" y1="57536" x2="60286" y2="35818"/>
                          <a14:foregroundMark x1="60286" y1="35818" x2="58854" y2="34198"/>
                          <a14:foregroundMark x1="58854" y1="42626" x2="42578" y2="57861"/>
                          <a14:foregroundMark x1="42578" y1="57861" x2="55469" y2="43436"/>
                          <a14:foregroundMark x1="55469" y1="43436" x2="50781" y2="37601"/>
                          <a14:foregroundMark x1="20964" y1="30794" x2="23438" y2="52512"/>
                          <a14:foregroundMark x1="23438" y1="52512" x2="42188" y2="59968"/>
                          <a14:foregroundMark x1="42188" y1="59968" x2="28646" y2="31767"/>
                          <a14:foregroundMark x1="28646" y1="31767" x2="17839" y2="30146"/>
                          <a14:foregroundMark x1="25911" y1="36791" x2="18229" y2="33387"/>
                          <a14:foregroundMark x1="23438" y1="35494" x2="21615" y2="34036"/>
                          <a14:foregroundMark x1="31120" y1="54133" x2="17578" y2="35332"/>
                          <a14:foregroundMark x1="17578" y1="35332" x2="31901" y2="48460"/>
                          <a14:foregroundMark x1="31901" y1="48460" x2="20964" y2="40519"/>
                          <a14:foregroundMark x1="36589" y1="61750" x2="39323" y2="58185"/>
                          <a14:foregroundMark x1="39193" y1="62399" x2="41797" y2="65316"/>
                          <a14:foregroundMark x1="39714" y1="60130" x2="34896" y2="58509"/>
                          <a14:foregroundMark x1="32943" y1="48947" x2="26172" y2="47488"/>
                          <a14:foregroundMark x1="30469" y1="45867" x2="43099" y2="63047"/>
                          <a14:foregroundMark x1="43099" y1="63047" x2="33984" y2="45381"/>
                          <a14:foregroundMark x1="33984" y1="45381" x2="39063" y2="47488"/>
                          <a14:foregroundMark x1="41927" y1="57861" x2="60417" y2="51378"/>
                          <a14:foregroundMark x1="60417" y1="51378" x2="57552" y2="43112"/>
                          <a14:foregroundMark x1="60938" y1="38898" x2="55599" y2="40357"/>
                          <a14:foregroundMark x1="68359" y1="35818" x2="58073" y2="37601"/>
                          <a14:foregroundMark x1="61198" y1="36791" x2="61068" y2="35008"/>
                          <a14:foregroundMark x1="63542" y1="24959" x2="60026" y2="26580"/>
                          <a14:foregroundMark x1="55990" y1="56078" x2="35677" y2="62885"/>
                          <a14:foregroundMark x1="35677" y1="62885" x2="77865" y2="70989"/>
                          <a14:foregroundMark x1="77865" y1="70989" x2="59115" y2="54133"/>
                          <a14:foregroundMark x1="59115" y1="54133" x2="48307" y2="53323"/>
                          <a14:foregroundMark x1="63411" y1="67099" x2="84766" y2="70016"/>
                          <a14:foregroundMark x1="84766" y1="70016" x2="60156" y2="62561"/>
                          <a14:foregroundMark x1="60156" y1="62561" x2="85156" y2="66126"/>
                          <a14:foregroundMark x1="85156" y1="66126" x2="40234" y2="61588"/>
                          <a14:foregroundMark x1="56380" y1="62075" x2="89063" y2="64019"/>
                          <a14:foregroundMark x1="89063" y1="64019" x2="38281" y2="60940"/>
                          <a14:foregroundMark x1="66536" y1="60616" x2="90625" y2="62885"/>
                          <a14:foregroundMark x1="90625" y1="62885" x2="67578" y2="59968"/>
                          <a14:foregroundMark x1="45703" y1="63209" x2="45703" y2="63209"/>
                          <a14:foregroundMark x1="46094" y1="64019" x2="27734" y2="69854"/>
                          <a14:foregroundMark x1="27734" y1="69854" x2="30729" y2="93517"/>
                          <a14:foregroundMark x1="30729" y1="93517" x2="64974" y2="94003"/>
                          <a14:foregroundMark x1="64974" y1="94003" x2="41016" y2="60130"/>
                          <a14:foregroundMark x1="39714" y1="66126" x2="30469" y2="91410"/>
                          <a14:foregroundMark x1="30469" y1="91410" x2="41406" y2="70989"/>
                          <a14:foregroundMark x1="41406" y1="70989" x2="40234" y2="63695"/>
                          <a14:foregroundMark x1="41016" y1="73582" x2="35417" y2="86062"/>
                          <a14:foregroundMark x1="39453" y1="93517" x2="41536" y2="66288"/>
                          <a14:foregroundMark x1="41536" y1="66288" x2="39063" y2="89303"/>
                          <a14:foregroundMark x1="39063" y1="89303" x2="39844" y2="89951"/>
                          <a14:foregroundMark x1="42057" y1="8752" x2="39193" y2="33387"/>
                          <a14:foregroundMark x1="39193" y1="33387" x2="41146" y2="8752"/>
                          <a14:foregroundMark x1="41146" y1="8752" x2="42318" y2="39870"/>
                          <a14:foregroundMark x1="40234" y1="49919" x2="40625" y2="33063"/>
                          <a14:foregroundMark x1="42969" y1="37277" x2="41536" y2="12156"/>
                          <a14:foregroundMark x1="41536" y1="12156" x2="41406" y2="17990"/>
                          <a14:foregroundMark x1="42318" y1="4862" x2="39974" y2="13290"/>
                          <a14:foregroundMark x1="40625" y1="6969" x2="42057" y2="14100"/>
                          <a14:foregroundMark x1="40104" y1="6159" x2="37630" y2="7131"/>
                          <a14:foregroundMark x1="42708" y1="18152" x2="38021" y2="10211"/>
                          <a14:foregroundMark x1="44922" y1="64182" x2="54427" y2="83468"/>
                          <a14:foregroundMark x1="54427" y1="83468" x2="47135" y2="64182"/>
                          <a14:foregroundMark x1="47135" y1="64182" x2="44922" y2="64830"/>
                          <a14:foregroundMark x1="43750" y1="65154" x2="53516" y2="86548"/>
                          <a14:foregroundMark x1="53516" y1="86548" x2="47266" y2="64019"/>
                          <a14:foregroundMark x1="47266" y1="64019" x2="43490" y2="64830"/>
                          <a14:foregroundMark x1="43620" y1="69044" x2="56641" y2="91410"/>
                          <a14:foregroundMark x1="56641" y1="91410" x2="52083" y2="82010"/>
                          <a14:foregroundMark x1="84896" y1="62075" x2="84245" y2="62561"/>
                          <a14:foregroundMark x1="84766" y1="60616" x2="81250" y2="61912"/>
                          <a14:foregroundMark x1="85026" y1="68882" x2="85677" y2="66451"/>
                          <a14:foregroundMark x1="87630" y1="64019" x2="87891" y2="65316"/>
                          <a14:foregroundMark x1="88672" y1="60616" x2="83854" y2="60130"/>
                          <a14:foregroundMark x1="85547" y1="63533" x2="83464" y2="63695"/>
                          <a14:foregroundMark x1="85938" y1="70016" x2="88672" y2="70502"/>
                          <a14:foregroundMark x1="60677" y1="31280" x2="52734" y2="36629"/>
                          <a14:foregroundMark x1="52214" y1="39384" x2="36979" y2="49919"/>
                          <a14:foregroundMark x1="36979" y1="49919" x2="44531" y2="38898"/>
                          <a14:foregroundMark x1="53516" y1="42464" x2="45703" y2="42950"/>
                          <a14:foregroundMark x1="51172" y1="39384" x2="43359" y2="42788"/>
                          <a14:foregroundMark x1="51563" y1="41977" x2="43880" y2="43274"/>
                          <a14:foregroundMark x1="47005" y1="55105" x2="49089" y2="42626"/>
                          <a14:foregroundMark x1="48698" y1="46677" x2="45443" y2="49757"/>
                          <a14:foregroundMark x1="47917" y1="51702" x2="44141" y2="52512"/>
                          <a14:foregroundMark x1="63932" y1="19935" x2="63932" y2="23339"/>
                          <a14:foregroundMark x1="64193" y1="24797" x2="66146" y2="21880"/>
                          <a14:foregroundMark x1="65365" y1="20908" x2="63672" y2="23663"/>
                          <a14:foregroundMark x1="61589" y1="23825" x2="66276" y2="23663"/>
                          <a14:foregroundMark x1="17057" y1="34522" x2="16406" y2="32415"/>
                          <a14:foregroundMark x1="40495" y1="6969" x2="42318" y2="10697"/>
                          <a14:foregroundMark x1="40755" y1="8104" x2="41146" y2="7131"/>
                          <a14:foregroundMark x1="41536" y1="8428" x2="42708" y2="6969"/>
                          <a14:foregroundMark x1="41797" y1="6483" x2="40625" y2="7780"/>
                          <a14:foregroundMark x1="42839" y1="5511" x2="40885" y2="9562"/>
                          <a14:foregroundMark x1="40625" y1="25122" x2="39323" y2="25770"/>
                          <a14:foregroundMark x1="42578" y1="5024" x2="40885" y2="8428"/>
                          <a14:backgroundMark x1="91896" y1="23827" x2="99089" y2="26094"/>
                        </a14:backgroundRemoval>
                      </a14:imgEffect>
                    </a14:imgLayer>
                  </a14:imgProps>
                </a:ext>
                <a:ext uri="{28A0092B-C50C-407E-A947-70E740481C1C}">
                  <a14:useLocalDpi xmlns:a14="http://schemas.microsoft.com/office/drawing/2010/main" val="0"/>
                </a:ext>
              </a:extLst>
            </a:blip>
            <a:stretch>
              <a:fillRect/>
            </a:stretch>
          </p:blipFill>
          <p:spPr>
            <a:xfrm>
              <a:off x="1005614" y="3439073"/>
              <a:ext cx="2815418" cy="2261865"/>
            </a:xfrm>
            <a:prstGeom prst="rect">
              <a:avLst/>
            </a:prstGeom>
          </p:spPr>
        </p:pic>
        <p:sp>
          <p:nvSpPr>
            <p:cNvPr id="36" name="TextBox 35">
              <a:extLst>
                <a:ext uri="{FF2B5EF4-FFF2-40B4-BE49-F238E27FC236}">
                  <a16:creationId xmlns:a16="http://schemas.microsoft.com/office/drawing/2014/main" id="{64AC16A4-28FD-4D8E-B963-419D9D4872EB}"/>
                </a:ext>
              </a:extLst>
            </p:cNvPr>
            <p:cNvSpPr txBox="1"/>
            <p:nvPr/>
          </p:nvSpPr>
          <p:spPr>
            <a:xfrm>
              <a:off x="3416065" y="4696424"/>
              <a:ext cx="266217" cy="369332"/>
            </a:xfrm>
            <a:prstGeom prst="rect">
              <a:avLst/>
            </a:prstGeom>
            <a:noFill/>
          </p:spPr>
          <p:txBody>
            <a:bodyPr wrap="square" rtlCol="0">
              <a:spAutoFit/>
            </a:bodyPr>
            <a:lstStyle/>
            <a:p>
              <a:r>
                <a:rPr lang="en-GB" dirty="0">
                  <a:solidFill>
                    <a:srgbClr val="FF0000"/>
                  </a:solidFill>
                </a:rPr>
                <a:t>U</a:t>
              </a:r>
            </a:p>
          </p:txBody>
        </p:sp>
        <p:sp>
          <p:nvSpPr>
            <p:cNvPr id="37" name="TextBox 36">
              <a:extLst>
                <a:ext uri="{FF2B5EF4-FFF2-40B4-BE49-F238E27FC236}">
                  <a16:creationId xmlns:a16="http://schemas.microsoft.com/office/drawing/2014/main" id="{BB7F775B-0603-47CB-9E6E-0686DDBB2C14}"/>
                </a:ext>
              </a:extLst>
            </p:cNvPr>
            <p:cNvSpPr txBox="1"/>
            <p:nvPr/>
          </p:nvSpPr>
          <p:spPr>
            <a:xfrm>
              <a:off x="2011471" y="3273606"/>
              <a:ext cx="266217" cy="369332"/>
            </a:xfrm>
            <a:prstGeom prst="rect">
              <a:avLst/>
            </a:prstGeom>
            <a:noFill/>
          </p:spPr>
          <p:txBody>
            <a:bodyPr wrap="square" rtlCol="0">
              <a:spAutoFit/>
            </a:bodyPr>
            <a:lstStyle/>
            <a:p>
              <a:r>
                <a:rPr lang="en-GB" dirty="0">
                  <a:solidFill>
                    <a:srgbClr val="00B050"/>
                  </a:solidFill>
                </a:rPr>
                <a:t>V</a:t>
              </a:r>
            </a:p>
          </p:txBody>
        </p:sp>
        <p:sp>
          <p:nvSpPr>
            <p:cNvPr id="38" name="TextBox 37">
              <a:extLst>
                <a:ext uri="{FF2B5EF4-FFF2-40B4-BE49-F238E27FC236}">
                  <a16:creationId xmlns:a16="http://schemas.microsoft.com/office/drawing/2014/main" id="{0FDA71D8-7E82-47CF-B8FC-6A5510FB1D0F}"/>
                </a:ext>
              </a:extLst>
            </p:cNvPr>
            <p:cNvSpPr txBox="1"/>
            <p:nvPr/>
          </p:nvSpPr>
          <p:spPr>
            <a:xfrm>
              <a:off x="1850513" y="5374044"/>
              <a:ext cx="266217" cy="369332"/>
            </a:xfrm>
            <a:prstGeom prst="rect">
              <a:avLst/>
            </a:prstGeom>
            <a:noFill/>
          </p:spPr>
          <p:txBody>
            <a:bodyPr wrap="square" rtlCol="0">
              <a:spAutoFit/>
            </a:bodyPr>
            <a:lstStyle/>
            <a:p>
              <a:r>
                <a:rPr lang="en-GB" dirty="0">
                  <a:solidFill>
                    <a:srgbClr val="0070C0"/>
                  </a:solidFill>
                </a:rPr>
                <a:t>W</a:t>
              </a:r>
            </a:p>
          </p:txBody>
        </p:sp>
        <p:sp>
          <p:nvSpPr>
            <p:cNvPr id="39" name="TextBox 38">
              <a:extLst>
                <a:ext uri="{FF2B5EF4-FFF2-40B4-BE49-F238E27FC236}">
                  <a16:creationId xmlns:a16="http://schemas.microsoft.com/office/drawing/2014/main" id="{6CD1397A-29CA-41CD-86B2-688C31A296F0}"/>
                </a:ext>
              </a:extLst>
            </p:cNvPr>
            <p:cNvSpPr txBox="1"/>
            <p:nvPr/>
          </p:nvSpPr>
          <p:spPr>
            <a:xfrm>
              <a:off x="2618410" y="5331606"/>
              <a:ext cx="797655" cy="369332"/>
            </a:xfrm>
            <a:prstGeom prst="rect">
              <a:avLst/>
            </a:prstGeom>
            <a:noFill/>
          </p:spPr>
          <p:txBody>
            <a:bodyPr wrap="square" rtlCol="0">
              <a:spAutoFit/>
            </a:bodyPr>
            <a:lstStyle/>
            <a:p>
              <a:r>
                <a:rPr lang="en-GB" b="1" dirty="0">
                  <a:solidFill>
                    <a:srgbClr val="5BDCFF"/>
                  </a:solidFill>
                </a:rPr>
                <a:t>Q</a:t>
              </a:r>
              <a:r>
                <a:rPr lang="en-GB" dirty="0">
                  <a:solidFill>
                    <a:srgbClr val="5BDCFF"/>
                  </a:solidFill>
                </a:rPr>
                <a:t>(</a:t>
              </a:r>
              <a:r>
                <a:rPr lang="en-GB" b="1" dirty="0">
                  <a:solidFill>
                    <a:srgbClr val="5BDCFF"/>
                  </a:solidFill>
                </a:rPr>
                <a:t>q</a:t>
              </a:r>
              <a:r>
                <a:rPr lang="en-GB" dirty="0">
                  <a:solidFill>
                    <a:srgbClr val="5BDCFF"/>
                  </a:solidFill>
                </a:rPr>
                <a:t>)</a:t>
              </a:r>
              <a:endParaRPr lang="en-GB" b="1" dirty="0">
                <a:solidFill>
                  <a:srgbClr val="5BDCFF"/>
                </a:solidFill>
              </a:endParaRPr>
            </a:p>
          </p:txBody>
        </p:sp>
        <p:sp>
          <p:nvSpPr>
            <p:cNvPr id="40" name="TextBox 39">
              <a:extLst>
                <a:ext uri="{FF2B5EF4-FFF2-40B4-BE49-F238E27FC236}">
                  <a16:creationId xmlns:a16="http://schemas.microsoft.com/office/drawing/2014/main" id="{6DD260BA-2E4F-4534-BD23-ED68FEE83561}"/>
                </a:ext>
              </a:extLst>
            </p:cNvPr>
            <p:cNvSpPr txBox="1"/>
            <p:nvPr/>
          </p:nvSpPr>
          <p:spPr>
            <a:xfrm>
              <a:off x="1850512" y="4244884"/>
              <a:ext cx="266217" cy="369332"/>
            </a:xfrm>
            <a:prstGeom prst="rect">
              <a:avLst/>
            </a:prstGeom>
            <a:noFill/>
          </p:spPr>
          <p:txBody>
            <a:bodyPr wrap="square" rtlCol="0">
              <a:spAutoFit/>
            </a:bodyPr>
            <a:lstStyle/>
            <a:p>
              <a:r>
                <a:rPr lang="en-GB" dirty="0">
                  <a:solidFill>
                    <a:srgbClr val="FF00FF"/>
                  </a:solidFill>
                </a:rPr>
                <a:t>p</a:t>
              </a:r>
            </a:p>
          </p:txBody>
        </p:sp>
        <p:sp>
          <p:nvSpPr>
            <p:cNvPr id="41" name="TextBox 40">
              <a:extLst>
                <a:ext uri="{FF2B5EF4-FFF2-40B4-BE49-F238E27FC236}">
                  <a16:creationId xmlns:a16="http://schemas.microsoft.com/office/drawing/2014/main" id="{CF77B6C6-462B-46F0-8FFA-A529CD78F879}"/>
                </a:ext>
              </a:extLst>
            </p:cNvPr>
            <p:cNvSpPr txBox="1"/>
            <p:nvPr/>
          </p:nvSpPr>
          <p:spPr>
            <a:xfrm>
              <a:off x="1294955" y="3935988"/>
              <a:ext cx="266217" cy="369332"/>
            </a:xfrm>
            <a:prstGeom prst="rect">
              <a:avLst/>
            </a:prstGeom>
            <a:noFill/>
          </p:spPr>
          <p:txBody>
            <a:bodyPr wrap="square" rtlCol="0">
              <a:spAutoFit/>
            </a:bodyPr>
            <a:lstStyle/>
            <a:p>
              <a:r>
                <a:rPr lang="en-GB" dirty="0">
                  <a:solidFill>
                    <a:srgbClr val="0070C0"/>
                  </a:solidFill>
                </a:rPr>
                <a:t>z</a:t>
              </a:r>
            </a:p>
          </p:txBody>
        </p:sp>
        <p:sp>
          <p:nvSpPr>
            <p:cNvPr id="43" name="TextBox 42">
              <a:extLst>
                <a:ext uri="{FF2B5EF4-FFF2-40B4-BE49-F238E27FC236}">
                  <a16:creationId xmlns:a16="http://schemas.microsoft.com/office/drawing/2014/main" id="{D1C39556-8A6D-4EB7-A89F-4BEC6A9A48A9}"/>
                </a:ext>
              </a:extLst>
            </p:cNvPr>
            <p:cNvSpPr txBox="1"/>
            <p:nvPr/>
          </p:nvSpPr>
          <p:spPr>
            <a:xfrm>
              <a:off x="2793793" y="3977398"/>
              <a:ext cx="266217" cy="369332"/>
            </a:xfrm>
            <a:prstGeom prst="rect">
              <a:avLst/>
            </a:prstGeom>
            <a:noFill/>
          </p:spPr>
          <p:txBody>
            <a:bodyPr wrap="square" rtlCol="0">
              <a:spAutoFit/>
            </a:bodyPr>
            <a:lstStyle/>
            <a:p>
              <a:r>
                <a:rPr lang="en-GB" dirty="0">
                  <a:solidFill>
                    <a:srgbClr val="00B050"/>
                  </a:solidFill>
                </a:rPr>
                <a:t>y</a:t>
              </a:r>
            </a:p>
          </p:txBody>
        </p:sp>
        <p:sp>
          <p:nvSpPr>
            <p:cNvPr id="44" name="TextBox 43">
              <a:extLst>
                <a:ext uri="{FF2B5EF4-FFF2-40B4-BE49-F238E27FC236}">
                  <a16:creationId xmlns:a16="http://schemas.microsoft.com/office/drawing/2014/main" id="{247BA45A-2647-431C-8CA9-BB10946A1E11}"/>
                </a:ext>
              </a:extLst>
            </p:cNvPr>
            <p:cNvSpPr txBox="1"/>
            <p:nvPr/>
          </p:nvSpPr>
          <p:spPr>
            <a:xfrm>
              <a:off x="1878362" y="4983547"/>
              <a:ext cx="266217" cy="369332"/>
            </a:xfrm>
            <a:prstGeom prst="rect">
              <a:avLst/>
            </a:prstGeom>
            <a:noFill/>
          </p:spPr>
          <p:txBody>
            <a:bodyPr wrap="square" rtlCol="0">
              <a:spAutoFit/>
            </a:bodyPr>
            <a:lstStyle/>
            <a:p>
              <a:r>
                <a:rPr lang="en-GB" dirty="0">
                  <a:solidFill>
                    <a:srgbClr val="FF0000"/>
                  </a:solidFill>
                </a:rPr>
                <a:t>x</a:t>
              </a:r>
            </a:p>
          </p:txBody>
        </p:sp>
        <p:sp>
          <p:nvSpPr>
            <p:cNvPr id="45" name="TextBox 44">
              <a:extLst>
                <a:ext uri="{FF2B5EF4-FFF2-40B4-BE49-F238E27FC236}">
                  <a16:creationId xmlns:a16="http://schemas.microsoft.com/office/drawing/2014/main" id="{5DDA66C9-F4A0-4971-8673-732AA2EDF2F0}"/>
                </a:ext>
              </a:extLst>
            </p:cNvPr>
            <p:cNvSpPr txBox="1"/>
            <p:nvPr/>
          </p:nvSpPr>
          <p:spPr>
            <a:xfrm>
              <a:off x="2751020" y="3598854"/>
              <a:ext cx="266217" cy="369332"/>
            </a:xfrm>
            <a:prstGeom prst="rect">
              <a:avLst/>
            </a:prstGeom>
            <a:noFill/>
          </p:spPr>
          <p:txBody>
            <a:bodyPr wrap="square" rtlCol="0">
              <a:spAutoFit/>
            </a:bodyPr>
            <a:lstStyle/>
            <a:p>
              <a:r>
                <a:rPr lang="en-GB" b="1" dirty="0"/>
                <a:t>q</a:t>
              </a:r>
            </a:p>
          </p:txBody>
        </p:sp>
      </p:grpSp>
      <p:sp>
        <p:nvSpPr>
          <p:cNvPr id="48" name="TextBox 47">
            <a:extLst>
              <a:ext uri="{FF2B5EF4-FFF2-40B4-BE49-F238E27FC236}">
                <a16:creationId xmlns:a16="http://schemas.microsoft.com/office/drawing/2014/main" id="{EE9FBDE5-E6F3-4B0F-BF1A-3B81540BC578}"/>
              </a:ext>
            </a:extLst>
          </p:cNvPr>
          <p:cNvSpPr txBox="1"/>
          <p:nvPr/>
        </p:nvSpPr>
        <p:spPr>
          <a:xfrm>
            <a:off x="8142158" y="3963676"/>
            <a:ext cx="1907895" cy="369332"/>
          </a:xfrm>
          <a:prstGeom prst="rect">
            <a:avLst/>
          </a:prstGeom>
          <a:noFill/>
        </p:spPr>
        <p:txBody>
          <a:bodyPr wrap="square" rtlCol="0">
            <a:spAutoFit/>
          </a:bodyPr>
          <a:lstStyle/>
          <a:p>
            <a:r>
              <a:rPr lang="en-GB" i="1" dirty="0">
                <a:latin typeface="Calibri Light" panose="020F0302020204030204" pitchFamily="34" charset="0"/>
                <a:cs typeface="Calibri Light" panose="020F0302020204030204" pitchFamily="34" charset="0"/>
              </a:rPr>
              <a:t>b</a:t>
            </a:r>
            <a:r>
              <a:rPr lang="en-GB" i="1" baseline="-25000" dirty="0">
                <a:latin typeface="Calibri Light" panose="020F0302020204030204" pitchFamily="34" charset="0"/>
                <a:cs typeface="Calibri Light" panose="020F0302020204030204" pitchFamily="34" charset="0"/>
              </a:rPr>
              <a:t>H</a:t>
            </a:r>
            <a:r>
              <a:rPr lang="en-GB" i="1" dirty="0">
                <a:latin typeface="Calibri Light" panose="020F0302020204030204" pitchFamily="34" charset="0"/>
                <a:cs typeface="Calibri Light" panose="020F0302020204030204" pitchFamily="34" charset="0"/>
              </a:rPr>
              <a:t>=2.70x10</a:t>
            </a:r>
            <a:r>
              <a:rPr lang="en-GB" i="1" baseline="30000" dirty="0">
                <a:latin typeface="Calibri Light" panose="020F0302020204030204" pitchFamily="34" charset="0"/>
                <a:cs typeface="Calibri Light" panose="020F0302020204030204" pitchFamily="34" charset="0"/>
              </a:rPr>
              <a:t>-15</a:t>
            </a:r>
            <a:r>
              <a:rPr lang="en-GB" i="1" dirty="0">
                <a:latin typeface="Calibri Light" panose="020F0302020204030204" pitchFamily="34" charset="0"/>
                <a:cs typeface="Calibri Light" panose="020F0302020204030204" pitchFamily="34" charset="0"/>
              </a:rPr>
              <a:t>m</a:t>
            </a:r>
          </a:p>
        </p:txBody>
      </p:sp>
    </p:spTree>
    <p:custDataLst>
      <p:tags r:id="rId1"/>
    </p:custDataLst>
    <p:extLst>
      <p:ext uri="{BB962C8B-B14F-4D97-AF65-F5344CB8AC3E}">
        <p14:creationId xmlns:p14="http://schemas.microsoft.com/office/powerpoint/2010/main" val="174541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p:bldP spid="33" grpId="0"/>
      <p:bldP spid="30"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DD1ED2-F0B4-465C-BBD3-739FA7793F07}"/>
              </a:ext>
            </a:extLst>
          </p:cNvPr>
          <p:cNvSpPr txBox="1"/>
          <p:nvPr/>
        </p:nvSpPr>
        <p:spPr>
          <a:xfrm>
            <a:off x="0" y="0"/>
            <a:ext cx="12192000" cy="1200329"/>
          </a:xfrm>
          <a:prstGeom prst="rect">
            <a:avLst/>
          </a:prstGeom>
          <a:noFill/>
        </p:spPr>
        <p:txBody>
          <a:bodyPr wrap="square" rtlCol="0">
            <a:spAutoFit/>
          </a:bodyPr>
          <a:lstStyle/>
          <a:p>
            <a:pPr algn="ctr"/>
            <a:r>
              <a:rPr lang="en-GB" sz="7200" dirty="0"/>
              <a:t>MAGNETIC SANS</a:t>
            </a:r>
          </a:p>
        </p:txBody>
      </p:sp>
      <p:sp>
        <p:nvSpPr>
          <p:cNvPr id="7" name="TextBox 6">
            <a:extLst>
              <a:ext uri="{FF2B5EF4-FFF2-40B4-BE49-F238E27FC236}">
                <a16:creationId xmlns:a16="http://schemas.microsoft.com/office/drawing/2014/main" id="{F170CBD1-CF29-4DE7-8B93-78228A95EC9D}"/>
              </a:ext>
            </a:extLst>
          </p:cNvPr>
          <p:cNvSpPr txBox="1"/>
          <p:nvPr/>
        </p:nvSpPr>
        <p:spPr>
          <a:xfrm>
            <a:off x="441819" y="1200329"/>
            <a:ext cx="11308359" cy="369332"/>
          </a:xfrm>
          <a:prstGeom prst="rect">
            <a:avLst/>
          </a:prstGeom>
          <a:noFill/>
        </p:spPr>
        <p:txBody>
          <a:bodyPr wrap="square" rtlCol="0">
            <a:spAutoFit/>
          </a:bodyPr>
          <a:lstStyle/>
          <a:p>
            <a:r>
              <a:rPr lang="en-GB" dirty="0"/>
              <a:t>In the scattering pattern this can introduce angular anisotropies:</a:t>
            </a:r>
            <a:endParaRPr lang="en-GB" dirty="0">
              <a:solidFill>
                <a:srgbClr val="000000"/>
              </a:solidFill>
            </a:endParaRPr>
          </a:p>
        </p:txBody>
      </p:sp>
      <p:pic>
        <p:nvPicPr>
          <p:cNvPr id="11" name="Picture 10">
            <a:extLst>
              <a:ext uri="{FF2B5EF4-FFF2-40B4-BE49-F238E27FC236}">
                <a16:creationId xmlns:a16="http://schemas.microsoft.com/office/drawing/2014/main" id="{D786E23A-6469-47A8-9B7B-DCC70FBE0BCD}"/>
              </a:ext>
            </a:extLst>
          </p:cNvPr>
          <p:cNvPicPr>
            <a:picLocks noChangeAspect="1"/>
          </p:cNvPicPr>
          <p:nvPr/>
        </p:nvPicPr>
        <p:blipFill>
          <a:blip r:embed="rId3"/>
          <a:stretch>
            <a:fillRect/>
          </a:stretch>
        </p:blipFill>
        <p:spPr>
          <a:xfrm>
            <a:off x="0" y="1569661"/>
            <a:ext cx="3995506" cy="2996630"/>
          </a:xfrm>
          <a:prstGeom prst="rect">
            <a:avLst/>
          </a:prstGeom>
        </p:spPr>
      </p:pic>
      <p:pic>
        <p:nvPicPr>
          <p:cNvPr id="13" name="Picture 12">
            <a:extLst>
              <a:ext uri="{FF2B5EF4-FFF2-40B4-BE49-F238E27FC236}">
                <a16:creationId xmlns:a16="http://schemas.microsoft.com/office/drawing/2014/main" id="{080A98E8-4B05-4A21-A9B5-0E65A7D3BB29}"/>
              </a:ext>
            </a:extLst>
          </p:cNvPr>
          <p:cNvPicPr>
            <a:picLocks noChangeAspect="1"/>
          </p:cNvPicPr>
          <p:nvPr/>
        </p:nvPicPr>
        <p:blipFill>
          <a:blip r:embed="rId4"/>
          <a:stretch>
            <a:fillRect/>
          </a:stretch>
        </p:blipFill>
        <p:spPr>
          <a:xfrm>
            <a:off x="8196496" y="1569661"/>
            <a:ext cx="3995506" cy="2996630"/>
          </a:xfrm>
          <a:prstGeom prst="rect">
            <a:avLst/>
          </a:prstGeom>
        </p:spPr>
      </p:pic>
      <p:sp>
        <p:nvSpPr>
          <p:cNvPr id="14" name="TextBox 13">
            <a:extLst>
              <a:ext uri="{FF2B5EF4-FFF2-40B4-BE49-F238E27FC236}">
                <a16:creationId xmlns:a16="http://schemas.microsoft.com/office/drawing/2014/main" id="{2D92BD17-25EE-4306-A374-86A097E75E5F}"/>
              </a:ext>
            </a:extLst>
          </p:cNvPr>
          <p:cNvSpPr txBox="1"/>
          <p:nvPr/>
        </p:nvSpPr>
        <p:spPr>
          <a:xfrm>
            <a:off x="3883377" y="1775314"/>
            <a:ext cx="2212622" cy="923330"/>
          </a:xfrm>
          <a:prstGeom prst="rect">
            <a:avLst/>
          </a:prstGeom>
          <a:noFill/>
        </p:spPr>
        <p:txBody>
          <a:bodyPr wrap="square" rtlCol="0">
            <a:spAutoFit/>
          </a:bodyPr>
          <a:lstStyle/>
          <a:p>
            <a:r>
              <a:rPr lang="en-GB" dirty="0"/>
              <a:t>A single sphere with a constant nuclear SLD</a:t>
            </a:r>
          </a:p>
        </p:txBody>
      </p:sp>
      <p:sp>
        <p:nvSpPr>
          <p:cNvPr id="15" name="TextBox 14">
            <a:extLst>
              <a:ext uri="{FF2B5EF4-FFF2-40B4-BE49-F238E27FC236}">
                <a16:creationId xmlns:a16="http://schemas.microsoft.com/office/drawing/2014/main" id="{74056530-0A48-4F9E-8F0C-7449D83344FB}"/>
              </a:ext>
            </a:extLst>
          </p:cNvPr>
          <p:cNvSpPr txBox="1"/>
          <p:nvPr/>
        </p:nvSpPr>
        <p:spPr>
          <a:xfrm>
            <a:off x="6537059" y="1775314"/>
            <a:ext cx="2212622" cy="2308324"/>
          </a:xfrm>
          <a:prstGeom prst="rect">
            <a:avLst/>
          </a:prstGeom>
          <a:noFill/>
        </p:spPr>
        <p:txBody>
          <a:bodyPr wrap="square" rtlCol="0">
            <a:spAutoFit/>
          </a:bodyPr>
          <a:lstStyle/>
          <a:p>
            <a:r>
              <a:rPr lang="en-GB" dirty="0"/>
              <a:t>A single sphere with a constant nuclear SLD and equal magnetic SLD in the x direction, with the polariser and analyser in the x direction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AD4915F-AF4B-4583-B90C-EA2174D90EAE}"/>
                  </a:ext>
                </a:extLst>
              </p:cNvPr>
              <p:cNvSpPr txBox="1"/>
              <p:nvPr/>
            </p:nvSpPr>
            <p:spPr>
              <a:xfrm>
                <a:off x="8839993" y="4771944"/>
                <a:ext cx="300049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𝐼</m:t>
                      </m:r>
                      <m:r>
                        <a:rPr lang="en-GB" b="1" i="1" smtClean="0">
                          <a:latin typeface="Cambria Math" panose="02040503050406030204" pitchFamily="18" charset="0"/>
                        </a:rPr>
                        <m:t>(</m:t>
                      </m:r>
                      <m:r>
                        <a:rPr lang="en-GB" b="1" i="1" smtClean="0">
                          <a:latin typeface="Cambria Math" panose="02040503050406030204" pitchFamily="18" charset="0"/>
                        </a:rPr>
                        <m:t>𝒒</m:t>
                      </m:r>
                      <m:r>
                        <a:rPr lang="en-GB" b="1" i="1" smtClean="0">
                          <a:latin typeface="Cambria Math" panose="02040503050406030204" pitchFamily="18" charset="0"/>
                        </a:rPr>
                        <m:t>)</m:t>
                      </m:r>
                      <m:r>
                        <a:rPr lang="en-GB" b="0" i="1" smtClean="0">
                          <a:latin typeface="Cambria Math" panose="02040503050406030204" pitchFamily="18" charset="0"/>
                        </a:rPr>
                        <m:t>∝</m:t>
                      </m:r>
                      <m:r>
                        <a:rPr lang="en-GB" i="1">
                          <a:latin typeface="Cambria Math" panose="02040503050406030204" pitchFamily="18" charset="0"/>
                        </a:rPr>
                        <m:t>𝐹</m:t>
                      </m:r>
                      <m:d>
                        <m:dPr>
                          <m:ctrlPr>
                            <a:rPr lang="en-GB" i="1">
                              <a:latin typeface="Cambria Math" panose="02040503050406030204" pitchFamily="18" charset="0"/>
                            </a:rPr>
                          </m:ctrlPr>
                        </m:dPr>
                        <m:e>
                          <m:r>
                            <a:rPr lang="en-GB" i="1">
                              <a:latin typeface="Cambria Math" panose="02040503050406030204" pitchFamily="18" charset="0"/>
                            </a:rPr>
                            <m:t>𝑟</m:t>
                          </m:r>
                        </m:e>
                      </m:d>
                      <m:r>
                        <a:rPr lang="en-GB" i="1" smtClean="0">
                          <a:latin typeface="Cambria Math" panose="02040503050406030204" pitchFamily="18" charset="0"/>
                          <a:ea typeface="Cambria Math" panose="02040503050406030204" pitchFamily="18" charset="0"/>
                        </a:rPr>
                        <m:t>×</m:t>
                      </m:r>
                      <m:func>
                        <m:funcPr>
                          <m:ctrlPr>
                            <a:rPr lang="en-GB" i="1" smtClean="0">
                              <a:solidFill>
                                <a:schemeClr val="tx1"/>
                              </a:solidFill>
                              <a:latin typeface="Cambria Math" panose="02040503050406030204" pitchFamily="18" charset="0"/>
                            </a:rPr>
                          </m:ctrlPr>
                        </m:funcPr>
                        <m:fName>
                          <m:sSup>
                            <m:sSupPr>
                              <m:ctrlPr>
                                <a:rPr lang="en-GB" i="1" smtClean="0">
                                  <a:solidFill>
                                    <a:schemeClr val="tx1"/>
                                  </a:solidFill>
                                  <a:latin typeface="Cambria Math" panose="02040503050406030204" pitchFamily="18" charset="0"/>
                                </a:rPr>
                              </m:ctrlPr>
                            </m:sSupPr>
                            <m:e>
                              <m:r>
                                <m:rPr>
                                  <m:sty m:val="p"/>
                                </m:rPr>
                                <a:rPr lang="en-GB" b="0" i="0" smtClean="0">
                                  <a:solidFill>
                                    <a:schemeClr val="tx1"/>
                                  </a:solidFill>
                                  <a:latin typeface="Cambria Math" panose="02040503050406030204" pitchFamily="18" charset="0"/>
                                </a:rPr>
                                <m:t>cos</m:t>
                              </m:r>
                            </m:e>
                            <m:sup>
                              <m:r>
                                <a:rPr lang="en-GB" i="1" smtClean="0">
                                  <a:solidFill>
                                    <a:schemeClr val="tx1"/>
                                  </a:solidFill>
                                  <a:latin typeface="Cambria Math" panose="02040503050406030204" pitchFamily="18" charset="0"/>
                                </a:rPr>
                                <m:t>4</m:t>
                              </m:r>
                            </m:sup>
                          </m:sSup>
                        </m:fName>
                        <m:e>
                          <m:r>
                            <a:rPr lang="en-GB" i="1" smtClean="0">
                              <a:solidFill>
                                <a:schemeClr val="tx1"/>
                              </a:solidFill>
                              <a:latin typeface="Cambria Math" panose="02040503050406030204" pitchFamily="18" charset="0"/>
                            </a:rPr>
                            <m:t>𝜃</m:t>
                          </m:r>
                        </m:e>
                      </m:func>
                    </m:oMath>
                  </m:oMathPara>
                </a14:m>
                <a:endParaRPr lang="en-GB" dirty="0"/>
              </a:p>
            </p:txBody>
          </p:sp>
        </mc:Choice>
        <mc:Fallback xmlns="">
          <p:sp>
            <p:nvSpPr>
              <p:cNvPr id="16" name="TextBox 15">
                <a:extLst>
                  <a:ext uri="{FF2B5EF4-FFF2-40B4-BE49-F238E27FC236}">
                    <a16:creationId xmlns:a16="http://schemas.microsoft.com/office/drawing/2014/main" id="{0AD4915F-AF4B-4583-B90C-EA2174D90EAE}"/>
                  </a:ext>
                </a:extLst>
              </p:cNvPr>
              <p:cNvSpPr txBox="1">
                <a:spLocks noRot="1" noChangeAspect="1" noMove="1" noResize="1" noEditPoints="1" noAdjustHandles="1" noChangeArrowheads="1" noChangeShapeType="1" noTextEdit="1"/>
              </p:cNvSpPr>
              <p:nvPr/>
            </p:nvSpPr>
            <p:spPr>
              <a:xfrm>
                <a:off x="8839993" y="4771944"/>
                <a:ext cx="3000498" cy="276999"/>
              </a:xfrm>
              <a:prstGeom prst="rect">
                <a:avLst/>
              </a:prstGeom>
              <a:blipFill>
                <a:blip r:embed="rId5"/>
                <a:stretch>
                  <a:fillRect t="-4444"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1D24974-32BE-4B10-9448-7FBB4AE2CC10}"/>
                  </a:ext>
                </a:extLst>
              </p:cNvPr>
              <p:cNvSpPr txBox="1"/>
              <p:nvPr/>
            </p:nvSpPr>
            <p:spPr>
              <a:xfrm>
                <a:off x="604748" y="4844816"/>
                <a:ext cx="300049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𝐼</m:t>
                      </m:r>
                      <m:r>
                        <a:rPr lang="en-GB" b="1" i="1" smtClean="0">
                          <a:latin typeface="Cambria Math" panose="02040503050406030204" pitchFamily="18" charset="0"/>
                        </a:rPr>
                        <m:t>(</m:t>
                      </m:r>
                      <m:r>
                        <a:rPr lang="en-GB" b="1" i="1" smtClean="0">
                          <a:latin typeface="Cambria Math" panose="02040503050406030204" pitchFamily="18" charset="0"/>
                        </a:rPr>
                        <m:t>𝒒</m:t>
                      </m:r>
                      <m:r>
                        <a:rPr lang="en-GB" b="1" i="1" smtClean="0">
                          <a:latin typeface="Cambria Math" panose="02040503050406030204" pitchFamily="18" charset="0"/>
                        </a:rPr>
                        <m:t>)</m:t>
                      </m:r>
                      <m:r>
                        <a:rPr lang="en-GB" b="0" i="1" smtClean="0">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𝑟</m:t>
                          </m:r>
                        </m:e>
                      </m:d>
                    </m:oMath>
                  </m:oMathPara>
                </a14:m>
                <a:endParaRPr lang="en-GB" dirty="0"/>
              </a:p>
            </p:txBody>
          </p:sp>
        </mc:Choice>
        <mc:Fallback xmlns="">
          <p:sp>
            <p:nvSpPr>
              <p:cNvPr id="17" name="TextBox 16">
                <a:extLst>
                  <a:ext uri="{FF2B5EF4-FFF2-40B4-BE49-F238E27FC236}">
                    <a16:creationId xmlns:a16="http://schemas.microsoft.com/office/drawing/2014/main" id="{C1D24974-32BE-4B10-9448-7FBB4AE2CC10}"/>
                  </a:ext>
                </a:extLst>
              </p:cNvPr>
              <p:cNvSpPr txBox="1">
                <a:spLocks noRot="1" noChangeAspect="1" noMove="1" noResize="1" noEditPoints="1" noAdjustHandles="1" noChangeArrowheads="1" noChangeShapeType="1" noTextEdit="1"/>
              </p:cNvSpPr>
              <p:nvPr/>
            </p:nvSpPr>
            <p:spPr>
              <a:xfrm>
                <a:off x="604748" y="4844816"/>
                <a:ext cx="3000498" cy="276999"/>
              </a:xfrm>
              <a:prstGeom prst="rect">
                <a:avLst/>
              </a:prstGeom>
              <a:blipFill>
                <a:blip r:embed="rId6"/>
                <a:stretch>
                  <a:fillRect t="-2222" b="-35556"/>
                </a:stretch>
              </a:blipFill>
            </p:spPr>
            <p:txBody>
              <a:bodyPr/>
              <a:lstStyle/>
              <a:p>
                <a:r>
                  <a:rPr lang="en-GB">
                    <a:noFill/>
                  </a:rPr>
                  <a:t> </a:t>
                </a:r>
              </a:p>
            </p:txBody>
          </p:sp>
        </mc:Fallback>
      </mc:AlternateContent>
    </p:spTree>
    <p:extLst>
      <p:ext uri="{BB962C8B-B14F-4D97-AF65-F5344CB8AC3E}">
        <p14:creationId xmlns:p14="http://schemas.microsoft.com/office/powerpoint/2010/main" val="4641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0" y="0"/>
            <a:ext cx="12192000" cy="1200329"/>
          </a:xfrm>
          <a:prstGeom prst="rect">
            <a:avLst/>
          </a:prstGeom>
          <a:noFill/>
        </p:spPr>
        <p:txBody>
          <a:bodyPr wrap="square" rtlCol="0">
            <a:spAutoFit/>
          </a:bodyPr>
          <a:lstStyle/>
          <a:p>
            <a:pPr algn="ctr"/>
            <a:r>
              <a:rPr lang="en-GB" sz="7200" dirty="0"/>
              <a:t>WHAT IS THE GSC?</a:t>
            </a:r>
          </a:p>
        </p:txBody>
      </p:sp>
      <p:pic>
        <p:nvPicPr>
          <p:cNvPr id="5" name="Picture 4" descr="Chart, scatter chart&#10;&#10;Description automatically generated">
            <a:extLst>
              <a:ext uri="{FF2B5EF4-FFF2-40B4-BE49-F238E27FC236}">
                <a16:creationId xmlns:a16="http://schemas.microsoft.com/office/drawing/2014/main" id="{059D18BB-6AF2-4D32-81AC-9DA5B6AC1610}"/>
              </a:ext>
            </a:extLst>
          </p:cNvPr>
          <p:cNvPicPr>
            <a:picLocks noChangeAspect="1"/>
          </p:cNvPicPr>
          <p:nvPr/>
        </p:nvPicPr>
        <p:blipFill>
          <a:blip r:embed="rId3"/>
          <a:stretch>
            <a:fillRect/>
          </a:stretch>
        </p:blipFill>
        <p:spPr>
          <a:xfrm>
            <a:off x="0" y="1082883"/>
            <a:ext cx="2515759" cy="1886820"/>
          </a:xfrm>
          <a:prstGeom prst="rect">
            <a:avLst/>
          </a:prstGeom>
        </p:spPr>
      </p:pic>
      <p:pic>
        <p:nvPicPr>
          <p:cNvPr id="6" name="Picture 5">
            <a:extLst>
              <a:ext uri="{FF2B5EF4-FFF2-40B4-BE49-F238E27FC236}">
                <a16:creationId xmlns:a16="http://schemas.microsoft.com/office/drawing/2014/main" id="{7B2A2F7B-7B23-4367-A3EC-0739EDB41599}"/>
              </a:ext>
            </a:extLst>
          </p:cNvPr>
          <p:cNvPicPr>
            <a:picLocks noChangeAspect="1"/>
          </p:cNvPicPr>
          <p:nvPr/>
        </p:nvPicPr>
        <p:blipFill>
          <a:blip r:embed="rId4"/>
          <a:stretch>
            <a:fillRect/>
          </a:stretch>
        </p:blipFill>
        <p:spPr>
          <a:xfrm>
            <a:off x="9340124" y="1167437"/>
            <a:ext cx="2586224" cy="1939668"/>
          </a:xfrm>
          <a:prstGeom prst="rect">
            <a:avLst/>
          </a:prstGeom>
        </p:spPr>
      </p:pic>
      <p:pic>
        <p:nvPicPr>
          <p:cNvPr id="10" name="Picture 9">
            <a:extLst>
              <a:ext uri="{FF2B5EF4-FFF2-40B4-BE49-F238E27FC236}">
                <a16:creationId xmlns:a16="http://schemas.microsoft.com/office/drawing/2014/main" id="{2E04EB21-E90F-4817-BE31-0F0A4F7D9A7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1812" y="1270124"/>
            <a:ext cx="2703524" cy="1734292"/>
          </a:xfrm>
          <a:prstGeom prst="rect">
            <a:avLst/>
          </a:prstGeom>
        </p:spPr>
      </p:pic>
      <p:sp>
        <p:nvSpPr>
          <p:cNvPr id="11" name="Arrow: Right 10">
            <a:extLst>
              <a:ext uri="{FF2B5EF4-FFF2-40B4-BE49-F238E27FC236}">
                <a16:creationId xmlns:a16="http://schemas.microsoft.com/office/drawing/2014/main" id="{1E3A75DF-DE1F-4A8B-AFE6-2DC1C5D0DAAA}"/>
              </a:ext>
            </a:extLst>
          </p:cNvPr>
          <p:cNvSpPr/>
          <p:nvPr/>
        </p:nvSpPr>
        <p:spPr>
          <a:xfrm>
            <a:off x="2515760" y="2026292"/>
            <a:ext cx="420388" cy="221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Left-Right 15">
            <a:extLst>
              <a:ext uri="{FF2B5EF4-FFF2-40B4-BE49-F238E27FC236}">
                <a16:creationId xmlns:a16="http://schemas.microsoft.com/office/drawing/2014/main" id="{C3A78F87-48E4-492C-B657-C0706342B6FA}"/>
              </a:ext>
            </a:extLst>
          </p:cNvPr>
          <p:cNvSpPr/>
          <p:nvPr/>
        </p:nvSpPr>
        <p:spPr>
          <a:xfrm rot="1514997">
            <a:off x="5931563" y="2503923"/>
            <a:ext cx="1355652" cy="2219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row: Right 16">
            <a:extLst>
              <a:ext uri="{FF2B5EF4-FFF2-40B4-BE49-F238E27FC236}">
                <a16:creationId xmlns:a16="http://schemas.microsoft.com/office/drawing/2014/main" id="{6814651A-C692-40F9-A088-A2942BC8A868}"/>
              </a:ext>
            </a:extLst>
          </p:cNvPr>
          <p:cNvSpPr/>
          <p:nvPr/>
        </p:nvSpPr>
        <p:spPr>
          <a:xfrm>
            <a:off x="6060697" y="2026292"/>
            <a:ext cx="3348479" cy="221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Arrow: Bent-Up 17">
            <a:extLst>
              <a:ext uri="{FF2B5EF4-FFF2-40B4-BE49-F238E27FC236}">
                <a16:creationId xmlns:a16="http://schemas.microsoft.com/office/drawing/2014/main" id="{D89DD77F-51EF-491A-B84D-C8EAAE08E32E}"/>
              </a:ext>
            </a:extLst>
          </p:cNvPr>
          <p:cNvSpPr/>
          <p:nvPr/>
        </p:nvSpPr>
        <p:spPr>
          <a:xfrm rot="5400000">
            <a:off x="873265" y="3682521"/>
            <a:ext cx="2408110" cy="1717655"/>
          </a:xfrm>
          <a:prstGeom prst="bentUpArrow">
            <a:avLst>
              <a:gd name="adj1" fmla="val 8883"/>
              <a:gd name="adj2" fmla="val 9615"/>
              <a:gd name="adj3" fmla="val 118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19" descr="Text&#10;&#10;Description automatically generated">
            <a:extLst>
              <a:ext uri="{FF2B5EF4-FFF2-40B4-BE49-F238E27FC236}">
                <a16:creationId xmlns:a16="http://schemas.microsoft.com/office/drawing/2014/main" id="{890AA390-0D06-4FD4-927E-1FF0078BA7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850" y="4541348"/>
            <a:ext cx="2022446" cy="2022446"/>
          </a:xfrm>
          <a:prstGeom prst="rect">
            <a:avLst/>
          </a:prstGeom>
        </p:spPr>
      </p:pic>
      <p:pic>
        <p:nvPicPr>
          <p:cNvPr id="22" name="Picture 21" descr="Text&#10;&#10;Description automatically generated">
            <a:extLst>
              <a:ext uri="{FF2B5EF4-FFF2-40B4-BE49-F238E27FC236}">
                <a16:creationId xmlns:a16="http://schemas.microsoft.com/office/drawing/2014/main" id="{30D269C9-1553-4FCE-A318-5757802B4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5650" y="2962657"/>
            <a:ext cx="2022446" cy="2022446"/>
          </a:xfrm>
          <a:prstGeom prst="rect">
            <a:avLst/>
          </a:prstGeom>
        </p:spPr>
      </p:pic>
      <p:sp>
        <p:nvSpPr>
          <p:cNvPr id="21" name="TextBox 20">
            <a:extLst>
              <a:ext uri="{FF2B5EF4-FFF2-40B4-BE49-F238E27FC236}">
                <a16:creationId xmlns:a16="http://schemas.microsoft.com/office/drawing/2014/main" id="{019C820E-E749-4D32-BDDF-CF0FFB382AEC}"/>
              </a:ext>
            </a:extLst>
          </p:cNvPr>
          <p:cNvSpPr txBox="1"/>
          <p:nvPr/>
        </p:nvSpPr>
        <p:spPr>
          <a:xfrm>
            <a:off x="385894" y="2922439"/>
            <a:ext cx="1904300" cy="369332"/>
          </a:xfrm>
          <a:prstGeom prst="rect">
            <a:avLst/>
          </a:prstGeom>
          <a:noFill/>
        </p:spPr>
        <p:txBody>
          <a:bodyPr wrap="square" rtlCol="0">
            <a:spAutoFit/>
          </a:bodyPr>
          <a:lstStyle/>
          <a:p>
            <a:r>
              <a:rPr lang="en-GB" dirty="0"/>
              <a:t>Known SLD data</a:t>
            </a:r>
          </a:p>
        </p:txBody>
      </p:sp>
      <p:sp>
        <p:nvSpPr>
          <p:cNvPr id="24" name="TextBox 23">
            <a:extLst>
              <a:ext uri="{FF2B5EF4-FFF2-40B4-BE49-F238E27FC236}">
                <a16:creationId xmlns:a16="http://schemas.microsoft.com/office/drawing/2014/main" id="{088E9E1F-9EB3-4E22-9991-4D69333AB720}"/>
              </a:ext>
            </a:extLst>
          </p:cNvPr>
          <p:cNvSpPr txBox="1"/>
          <p:nvPr/>
        </p:nvSpPr>
        <p:spPr>
          <a:xfrm>
            <a:off x="9574126" y="3014127"/>
            <a:ext cx="2118219" cy="646331"/>
          </a:xfrm>
          <a:prstGeom prst="rect">
            <a:avLst/>
          </a:prstGeom>
          <a:noFill/>
        </p:spPr>
        <p:txBody>
          <a:bodyPr wrap="square" rtlCol="0">
            <a:spAutoFit/>
          </a:bodyPr>
          <a:lstStyle/>
          <a:p>
            <a:pPr algn="ctr"/>
            <a:r>
              <a:rPr lang="en-GB" dirty="0"/>
              <a:t>Predicted scattering intensity</a:t>
            </a:r>
          </a:p>
        </p:txBody>
      </p:sp>
      <p:sp>
        <p:nvSpPr>
          <p:cNvPr id="25" name="TextBox 24">
            <a:extLst>
              <a:ext uri="{FF2B5EF4-FFF2-40B4-BE49-F238E27FC236}">
                <a16:creationId xmlns:a16="http://schemas.microsoft.com/office/drawing/2014/main" id="{38306946-8F71-430D-8721-1618F30A8C0F}"/>
              </a:ext>
            </a:extLst>
          </p:cNvPr>
          <p:cNvSpPr txBox="1"/>
          <p:nvPr/>
        </p:nvSpPr>
        <p:spPr>
          <a:xfrm>
            <a:off x="3304464" y="3074211"/>
            <a:ext cx="2118219" cy="369332"/>
          </a:xfrm>
          <a:prstGeom prst="rect">
            <a:avLst/>
          </a:prstGeom>
          <a:noFill/>
        </p:spPr>
        <p:txBody>
          <a:bodyPr wrap="square" rtlCol="0">
            <a:spAutoFit/>
          </a:bodyPr>
          <a:lstStyle/>
          <a:p>
            <a:pPr algn="ctr"/>
            <a:r>
              <a:rPr lang="en-GB" dirty="0"/>
              <a:t>GUI  interface</a:t>
            </a:r>
          </a:p>
        </p:txBody>
      </p:sp>
      <p:sp>
        <p:nvSpPr>
          <p:cNvPr id="26" name="TextBox 25">
            <a:extLst>
              <a:ext uri="{FF2B5EF4-FFF2-40B4-BE49-F238E27FC236}">
                <a16:creationId xmlns:a16="http://schemas.microsoft.com/office/drawing/2014/main" id="{BC5B96D1-A74A-435F-9C7F-F46003660BCC}"/>
              </a:ext>
            </a:extLst>
          </p:cNvPr>
          <p:cNvSpPr txBox="1"/>
          <p:nvPr/>
        </p:nvSpPr>
        <p:spPr>
          <a:xfrm>
            <a:off x="6287562" y="3530419"/>
            <a:ext cx="1202175" cy="646331"/>
          </a:xfrm>
          <a:prstGeom prst="rect">
            <a:avLst/>
          </a:prstGeom>
          <a:noFill/>
        </p:spPr>
        <p:txBody>
          <a:bodyPr wrap="square" rtlCol="0">
            <a:spAutoFit/>
          </a:bodyPr>
          <a:lstStyle/>
          <a:p>
            <a:pPr algn="ctr"/>
            <a:r>
              <a:rPr lang="en-GB" dirty="0"/>
              <a:t>Sascalc backend</a:t>
            </a:r>
          </a:p>
        </p:txBody>
      </p:sp>
      <p:sp>
        <p:nvSpPr>
          <p:cNvPr id="27" name="TextBox 26">
            <a:extLst>
              <a:ext uri="{FF2B5EF4-FFF2-40B4-BE49-F238E27FC236}">
                <a16:creationId xmlns:a16="http://schemas.microsoft.com/office/drawing/2014/main" id="{D0FF4348-AFEC-44CB-B328-74C2808BDB32}"/>
              </a:ext>
            </a:extLst>
          </p:cNvPr>
          <p:cNvSpPr txBox="1"/>
          <p:nvPr/>
        </p:nvSpPr>
        <p:spPr>
          <a:xfrm>
            <a:off x="3228963" y="4282263"/>
            <a:ext cx="2118219" cy="369332"/>
          </a:xfrm>
          <a:prstGeom prst="rect">
            <a:avLst/>
          </a:prstGeom>
          <a:noFill/>
        </p:spPr>
        <p:txBody>
          <a:bodyPr wrap="square" rtlCol="0">
            <a:spAutoFit/>
          </a:bodyPr>
          <a:lstStyle/>
          <a:p>
            <a:pPr algn="ctr"/>
            <a:r>
              <a:rPr lang="en-GB" dirty="0"/>
              <a:t>User written script</a:t>
            </a:r>
          </a:p>
        </p:txBody>
      </p:sp>
      <p:sp>
        <p:nvSpPr>
          <p:cNvPr id="29" name="Arrow: Left-Right 28">
            <a:extLst>
              <a:ext uri="{FF2B5EF4-FFF2-40B4-BE49-F238E27FC236}">
                <a16:creationId xmlns:a16="http://schemas.microsoft.com/office/drawing/2014/main" id="{2C7E2C94-1437-4138-A0FE-A02A5173484D}"/>
              </a:ext>
            </a:extLst>
          </p:cNvPr>
          <p:cNvSpPr/>
          <p:nvPr/>
        </p:nvSpPr>
        <p:spPr>
          <a:xfrm rot="20302258">
            <a:off x="5813822" y="5088584"/>
            <a:ext cx="1355652" cy="2219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Picture 29" descr="Graphical user interface, text, application&#10;&#10;Description automatically generated">
            <a:extLst>
              <a:ext uri="{FF2B5EF4-FFF2-40B4-BE49-F238E27FC236}">
                <a16:creationId xmlns:a16="http://schemas.microsoft.com/office/drawing/2014/main" id="{136602AF-16CF-4DBF-A07C-BF722C9D7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0423" y="3695891"/>
            <a:ext cx="2045624" cy="1150663"/>
          </a:xfrm>
          <a:prstGeom prst="rect">
            <a:avLst/>
          </a:prstGeom>
        </p:spPr>
      </p:pic>
    </p:spTree>
    <p:extLst>
      <p:ext uri="{BB962C8B-B14F-4D97-AF65-F5344CB8AC3E}">
        <p14:creationId xmlns:p14="http://schemas.microsoft.com/office/powerpoint/2010/main" val="254886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24" grpId="0"/>
      <p:bldP spid="25" grpId="0"/>
      <p:bldP spid="26" grpId="0"/>
      <p:bldP spid="27" grpId="0"/>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0" y="0"/>
            <a:ext cx="12192000" cy="1200329"/>
          </a:xfrm>
          <a:prstGeom prst="rect">
            <a:avLst/>
          </a:prstGeom>
          <a:noFill/>
        </p:spPr>
        <p:txBody>
          <a:bodyPr wrap="square" rtlCol="0">
            <a:spAutoFit/>
          </a:bodyPr>
          <a:lstStyle/>
          <a:p>
            <a:pPr algn="ctr"/>
            <a:r>
              <a:rPr lang="en-GB" sz="7200" dirty="0"/>
              <a:t>COORDINATE SYSTEMS</a:t>
            </a:r>
          </a:p>
        </p:txBody>
      </p:sp>
      <p:pic>
        <p:nvPicPr>
          <p:cNvPr id="3" name="Picture 2" descr="A picture containing radar chart&#10;&#10;Description automatically generated">
            <a:extLst>
              <a:ext uri="{FF2B5EF4-FFF2-40B4-BE49-F238E27FC236}">
                <a16:creationId xmlns:a16="http://schemas.microsoft.com/office/drawing/2014/main" id="{1630465B-3517-4A77-86FD-BCF944D0C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9" y="1714500"/>
            <a:ext cx="6096001" cy="3429000"/>
          </a:xfrm>
          <a:prstGeom prst="rect">
            <a:avLst/>
          </a:prstGeom>
        </p:spPr>
      </p:pic>
      <p:cxnSp>
        <p:nvCxnSpPr>
          <p:cNvPr id="5" name="Straight Arrow Connector 4">
            <a:extLst>
              <a:ext uri="{FF2B5EF4-FFF2-40B4-BE49-F238E27FC236}">
                <a16:creationId xmlns:a16="http://schemas.microsoft.com/office/drawing/2014/main" id="{D76479B4-0F91-4039-A0CF-7864CC725352}"/>
              </a:ext>
            </a:extLst>
          </p:cNvPr>
          <p:cNvCxnSpPr/>
          <p:nvPr/>
        </p:nvCxnSpPr>
        <p:spPr>
          <a:xfrm flipH="1">
            <a:off x="7969541" y="1812022"/>
            <a:ext cx="1476463" cy="4110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Rectangle 5">
            <a:extLst>
              <a:ext uri="{FF2B5EF4-FFF2-40B4-BE49-F238E27FC236}">
                <a16:creationId xmlns:a16="http://schemas.microsoft.com/office/drawing/2014/main" id="{1AF2BBF1-BBDE-4285-836F-6D2B0EA17E12}"/>
              </a:ext>
            </a:extLst>
          </p:cNvPr>
          <p:cNvSpPr/>
          <p:nvPr/>
        </p:nvSpPr>
        <p:spPr>
          <a:xfrm>
            <a:off x="9454393" y="1820411"/>
            <a:ext cx="2374084" cy="6795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a:t>Beamline coordinates remain fixed</a:t>
            </a:r>
          </a:p>
        </p:txBody>
      </p:sp>
      <p:cxnSp>
        <p:nvCxnSpPr>
          <p:cNvPr id="8" name="Straight Arrow Connector 7">
            <a:extLst>
              <a:ext uri="{FF2B5EF4-FFF2-40B4-BE49-F238E27FC236}">
                <a16:creationId xmlns:a16="http://schemas.microsoft.com/office/drawing/2014/main" id="{88082620-986E-48D9-9E42-E19CC23649D7}"/>
              </a:ext>
            </a:extLst>
          </p:cNvPr>
          <p:cNvCxnSpPr>
            <a:cxnSpLocks/>
          </p:cNvCxnSpPr>
          <p:nvPr/>
        </p:nvCxnSpPr>
        <p:spPr>
          <a:xfrm>
            <a:off x="2600587" y="2592198"/>
            <a:ext cx="1115736" cy="10066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 name="Rectangle 9">
            <a:extLst>
              <a:ext uri="{FF2B5EF4-FFF2-40B4-BE49-F238E27FC236}">
                <a16:creationId xmlns:a16="http://schemas.microsoft.com/office/drawing/2014/main" id="{F4211D8F-5D94-4A9E-AB46-6C4BDC2F9DCE}"/>
              </a:ext>
            </a:extLst>
          </p:cNvPr>
          <p:cNvSpPr/>
          <p:nvPr/>
        </p:nvSpPr>
        <p:spPr>
          <a:xfrm>
            <a:off x="125835" y="1812022"/>
            <a:ext cx="2466363" cy="300325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GB" dirty="0"/>
              <a:t>Environment coordinates</a:t>
            </a:r>
          </a:p>
          <a:p>
            <a:pPr algn="ctr"/>
            <a:r>
              <a:rPr lang="en-GB" dirty="0"/>
              <a:t>Describe the cryostat/polariser/ analyser, etc.</a:t>
            </a:r>
          </a:p>
          <a:p>
            <a:pPr algn="ctr"/>
            <a:endParaRPr lang="en-GB" dirty="0"/>
          </a:p>
          <a:p>
            <a:pPr algn="ctr"/>
            <a:r>
              <a:rPr lang="en-GB" dirty="0"/>
              <a:t>Relative to the beamline coordinates</a:t>
            </a:r>
          </a:p>
        </p:txBody>
      </p:sp>
      <p:cxnSp>
        <p:nvCxnSpPr>
          <p:cNvPr id="14" name="Straight Arrow Connector 13">
            <a:extLst>
              <a:ext uri="{FF2B5EF4-FFF2-40B4-BE49-F238E27FC236}">
                <a16:creationId xmlns:a16="http://schemas.microsoft.com/office/drawing/2014/main" id="{4FD3D19D-7690-4680-AEA8-28B696000728}"/>
              </a:ext>
            </a:extLst>
          </p:cNvPr>
          <p:cNvCxnSpPr>
            <a:cxnSpLocks/>
          </p:cNvCxnSpPr>
          <p:nvPr/>
        </p:nvCxnSpPr>
        <p:spPr>
          <a:xfrm flipV="1">
            <a:off x="5528345" y="3429002"/>
            <a:ext cx="0" cy="184767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C9E0C1E1-E0FC-42D0-9223-FE864283D791}"/>
              </a:ext>
            </a:extLst>
          </p:cNvPr>
          <p:cNvSpPr/>
          <p:nvPr/>
        </p:nvSpPr>
        <p:spPr>
          <a:xfrm>
            <a:off x="3716323" y="5276675"/>
            <a:ext cx="4253218" cy="15016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Sample coordinates</a:t>
            </a:r>
          </a:p>
          <a:p>
            <a:pPr algn="ctr"/>
            <a:r>
              <a:rPr lang="en-GB" dirty="0"/>
              <a:t>Describe the real space positions and magnetic SLDs of the sample</a:t>
            </a:r>
          </a:p>
          <a:p>
            <a:pPr algn="ctr"/>
            <a:endParaRPr lang="en-GB" dirty="0"/>
          </a:p>
          <a:p>
            <a:pPr algn="ctr"/>
            <a:r>
              <a:rPr lang="en-GB" dirty="0"/>
              <a:t>Relative to environment coordinates</a:t>
            </a:r>
          </a:p>
        </p:txBody>
      </p:sp>
    </p:spTree>
    <p:extLst>
      <p:ext uri="{BB962C8B-B14F-4D97-AF65-F5344CB8AC3E}">
        <p14:creationId xmlns:p14="http://schemas.microsoft.com/office/powerpoint/2010/main" val="3449077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0" y="112548"/>
            <a:ext cx="12192000" cy="1200329"/>
          </a:xfrm>
          <a:prstGeom prst="rect">
            <a:avLst/>
          </a:prstGeom>
          <a:noFill/>
        </p:spPr>
        <p:txBody>
          <a:bodyPr wrap="square" rtlCol="0">
            <a:spAutoFit/>
          </a:bodyPr>
          <a:lstStyle/>
          <a:p>
            <a:pPr algn="ctr"/>
            <a:r>
              <a:rPr lang="en-GB" sz="7200" dirty="0"/>
              <a:t>LAYOUT OF THE GUI</a:t>
            </a:r>
          </a:p>
        </p:txBody>
      </p:sp>
      <p:pic>
        <p:nvPicPr>
          <p:cNvPr id="3" name="Picture 2">
            <a:extLst>
              <a:ext uri="{FF2B5EF4-FFF2-40B4-BE49-F238E27FC236}">
                <a16:creationId xmlns:a16="http://schemas.microsoft.com/office/drawing/2014/main" id="{DA62F7EE-A826-4456-A7E7-189853F7E7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73955" y="1136709"/>
            <a:ext cx="8644088" cy="5545123"/>
          </a:xfrm>
          <a:prstGeom prst="rect">
            <a:avLst/>
          </a:prstGeom>
        </p:spPr>
      </p:pic>
      <p:sp>
        <p:nvSpPr>
          <p:cNvPr id="5" name="Rectangle 4">
            <a:extLst>
              <a:ext uri="{FF2B5EF4-FFF2-40B4-BE49-F238E27FC236}">
                <a16:creationId xmlns:a16="http://schemas.microsoft.com/office/drawing/2014/main" id="{B5A09088-A516-49EE-B73A-AD9972E909DA}"/>
              </a:ext>
            </a:extLst>
          </p:cNvPr>
          <p:cNvSpPr/>
          <p:nvPr/>
        </p:nvSpPr>
        <p:spPr>
          <a:xfrm>
            <a:off x="1870745" y="1510018"/>
            <a:ext cx="2801923" cy="9982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7F5B7A-7F61-48B2-B1BB-0DB8E1FA7AB8}"/>
              </a:ext>
            </a:extLst>
          </p:cNvPr>
          <p:cNvSpPr/>
          <p:nvPr/>
        </p:nvSpPr>
        <p:spPr>
          <a:xfrm>
            <a:off x="1924754" y="1708564"/>
            <a:ext cx="2705969" cy="513122"/>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7" name="Rectangle 6">
            <a:extLst>
              <a:ext uri="{FF2B5EF4-FFF2-40B4-BE49-F238E27FC236}">
                <a16:creationId xmlns:a16="http://schemas.microsoft.com/office/drawing/2014/main" id="{0F73AC96-A211-4AE9-8066-D1A0F0D0C0DD}"/>
              </a:ext>
            </a:extLst>
          </p:cNvPr>
          <p:cNvSpPr/>
          <p:nvPr/>
        </p:nvSpPr>
        <p:spPr>
          <a:xfrm>
            <a:off x="1865151" y="2560041"/>
            <a:ext cx="2819949" cy="197840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8" name="Rectangle 7">
            <a:extLst>
              <a:ext uri="{FF2B5EF4-FFF2-40B4-BE49-F238E27FC236}">
                <a16:creationId xmlns:a16="http://schemas.microsoft.com/office/drawing/2014/main" id="{578BC778-25F5-44A6-B793-64C22CDC1E9C}"/>
              </a:ext>
            </a:extLst>
          </p:cNvPr>
          <p:cNvSpPr/>
          <p:nvPr/>
        </p:nvSpPr>
        <p:spPr>
          <a:xfrm>
            <a:off x="3997868" y="2273418"/>
            <a:ext cx="574131" cy="176168"/>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9" name="Rectangle 8">
            <a:extLst>
              <a:ext uri="{FF2B5EF4-FFF2-40B4-BE49-F238E27FC236}">
                <a16:creationId xmlns:a16="http://schemas.microsoft.com/office/drawing/2014/main" id="{642307C0-F490-4053-AE2A-599742E4781B}"/>
              </a:ext>
            </a:extLst>
          </p:cNvPr>
          <p:cNvSpPr/>
          <p:nvPr/>
        </p:nvSpPr>
        <p:spPr>
          <a:xfrm>
            <a:off x="1924754" y="2958169"/>
            <a:ext cx="2705969" cy="766544"/>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18B1EEA3-37ED-4042-ADD4-669B65F63ABB}"/>
              </a:ext>
            </a:extLst>
          </p:cNvPr>
          <p:cNvSpPr/>
          <p:nvPr/>
        </p:nvSpPr>
        <p:spPr>
          <a:xfrm>
            <a:off x="1864574" y="4588778"/>
            <a:ext cx="2820526" cy="62917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8A06412D-8D09-461B-AB32-E44211CE074D}"/>
              </a:ext>
            </a:extLst>
          </p:cNvPr>
          <p:cNvSpPr/>
          <p:nvPr/>
        </p:nvSpPr>
        <p:spPr>
          <a:xfrm>
            <a:off x="4886953" y="1519817"/>
            <a:ext cx="3585928" cy="217133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4E54BAE7-FF60-4DD3-AA70-753C357719EF}"/>
              </a:ext>
            </a:extLst>
          </p:cNvPr>
          <p:cNvSpPr/>
          <p:nvPr/>
        </p:nvSpPr>
        <p:spPr>
          <a:xfrm>
            <a:off x="4987104" y="1987845"/>
            <a:ext cx="1711870" cy="1350973"/>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D4432193-86B3-4172-B405-6367C4889609}"/>
              </a:ext>
            </a:extLst>
          </p:cNvPr>
          <p:cNvSpPr/>
          <p:nvPr/>
        </p:nvSpPr>
        <p:spPr>
          <a:xfrm>
            <a:off x="4995492" y="3422711"/>
            <a:ext cx="667077" cy="184555"/>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C7438A21-FC56-473F-8071-EEE99EF05B2A}"/>
              </a:ext>
            </a:extLst>
          </p:cNvPr>
          <p:cNvSpPr/>
          <p:nvPr/>
        </p:nvSpPr>
        <p:spPr>
          <a:xfrm>
            <a:off x="6014906" y="3425153"/>
            <a:ext cx="671119" cy="173724"/>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61BAA0FF-AABE-42FB-AC3C-C3D8A809CCDA}"/>
              </a:ext>
            </a:extLst>
          </p:cNvPr>
          <p:cNvSpPr/>
          <p:nvPr/>
        </p:nvSpPr>
        <p:spPr>
          <a:xfrm>
            <a:off x="6770127" y="1708564"/>
            <a:ext cx="1611872" cy="926278"/>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A43D8116-699A-404E-BBD7-292306ED4FEE}"/>
              </a:ext>
            </a:extLst>
          </p:cNvPr>
          <p:cNvSpPr/>
          <p:nvPr/>
        </p:nvSpPr>
        <p:spPr>
          <a:xfrm>
            <a:off x="6770126" y="2693578"/>
            <a:ext cx="1611873" cy="913688"/>
          </a:xfrm>
          <a:prstGeom prst="rect">
            <a:avLst/>
          </a:prstGeom>
          <a:no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3B6549D7-6B69-4DD6-B25A-FA1F6DD88057}"/>
              </a:ext>
            </a:extLst>
          </p:cNvPr>
          <p:cNvSpPr/>
          <p:nvPr/>
        </p:nvSpPr>
        <p:spPr>
          <a:xfrm>
            <a:off x="8641471" y="1519817"/>
            <a:ext cx="1664767" cy="217133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1C9E26F3-C5B2-4044-B06C-D03999F13394}"/>
              </a:ext>
            </a:extLst>
          </p:cNvPr>
          <p:cNvSpPr/>
          <p:nvPr/>
        </p:nvSpPr>
        <p:spPr>
          <a:xfrm>
            <a:off x="4886952" y="3756183"/>
            <a:ext cx="5419287" cy="26194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B9DC8896-CEB9-4484-A813-FEA86BEB892B}"/>
              </a:ext>
            </a:extLst>
          </p:cNvPr>
          <p:cNvSpPr/>
          <p:nvPr/>
        </p:nvSpPr>
        <p:spPr>
          <a:xfrm>
            <a:off x="1881352" y="5712326"/>
            <a:ext cx="1147074" cy="15939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53843AC5-3D30-40B1-B6D2-A5FF3AAFF9E5}"/>
              </a:ext>
            </a:extLst>
          </p:cNvPr>
          <p:cNvSpPr/>
          <p:nvPr/>
        </p:nvSpPr>
        <p:spPr>
          <a:xfrm>
            <a:off x="2092475" y="6375633"/>
            <a:ext cx="675892" cy="1845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3AF74C1-A4AA-44E9-8CDD-5EB4940AF4F9}"/>
              </a:ext>
            </a:extLst>
          </p:cNvPr>
          <p:cNvSpPr/>
          <p:nvPr/>
        </p:nvSpPr>
        <p:spPr>
          <a:xfrm>
            <a:off x="2840494" y="6375633"/>
            <a:ext cx="573825" cy="1845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Tree>
    <p:extLst>
      <p:ext uri="{BB962C8B-B14F-4D97-AF65-F5344CB8AC3E}">
        <p14:creationId xmlns:p14="http://schemas.microsoft.com/office/powerpoint/2010/main" val="248172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2"/>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8"/>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7"/>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1"/>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20"/>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1"/>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0" y="0"/>
            <a:ext cx="12192000" cy="1200329"/>
          </a:xfrm>
          <a:prstGeom prst="rect">
            <a:avLst/>
          </a:prstGeom>
          <a:noFill/>
        </p:spPr>
        <p:txBody>
          <a:bodyPr wrap="square" rtlCol="0">
            <a:spAutoFit/>
          </a:bodyPr>
          <a:lstStyle/>
          <a:p>
            <a:pPr algn="ctr"/>
            <a:r>
              <a:rPr lang="en-GB" sz="7200" dirty="0"/>
              <a:t>DATA TYPES I - grid type data</a:t>
            </a:r>
          </a:p>
        </p:txBody>
      </p:sp>
      <p:cxnSp>
        <p:nvCxnSpPr>
          <p:cNvPr id="3" name="Straight Connector 2">
            <a:extLst>
              <a:ext uri="{FF2B5EF4-FFF2-40B4-BE49-F238E27FC236}">
                <a16:creationId xmlns:a16="http://schemas.microsoft.com/office/drawing/2014/main" id="{824761A7-F88B-4F15-BEDA-A2280EB3CA65}"/>
              </a:ext>
            </a:extLst>
          </p:cNvPr>
          <p:cNvCxnSpPr>
            <a:stCxn id="4" idx="2"/>
          </p:cNvCxnSpPr>
          <p:nvPr/>
        </p:nvCxnSpPr>
        <p:spPr>
          <a:xfrm>
            <a:off x="6096000" y="1200329"/>
            <a:ext cx="0" cy="5510864"/>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9EB9135F-5BD3-4E18-BD6C-434BFA304B88}"/>
              </a:ext>
            </a:extLst>
          </p:cNvPr>
          <p:cNvSpPr txBox="1"/>
          <p:nvPr/>
        </p:nvSpPr>
        <p:spPr>
          <a:xfrm>
            <a:off x="6182686" y="1200329"/>
            <a:ext cx="5712903" cy="5078313"/>
          </a:xfrm>
          <a:prstGeom prst="rect">
            <a:avLst/>
          </a:prstGeom>
          <a:noFill/>
        </p:spPr>
        <p:txBody>
          <a:bodyPr wrap="square" rtlCol="0">
            <a:spAutoFit/>
          </a:bodyPr>
          <a:lstStyle/>
          <a:p>
            <a:r>
              <a:rPr lang="en-GB" u="sng" dirty="0"/>
              <a:t>File Types</a:t>
            </a:r>
          </a:p>
          <a:p>
            <a:endParaRPr lang="en-GB" dirty="0"/>
          </a:p>
          <a:p>
            <a:pPr marL="285750" indent="-285750">
              <a:buFont typeface="Wingdings" panose="05000000000000000000" pitchFamily="2" charset="2"/>
              <a:buChar char="Ø"/>
            </a:pPr>
            <a:r>
              <a:rPr lang="en-GB" dirty="0"/>
              <a:t> SLD files</a:t>
            </a:r>
          </a:p>
          <a:p>
            <a:pPr marL="742950" lvl="1" indent="-285750">
              <a:buFont typeface="Wingdings" panose="05000000000000000000" pitchFamily="2" charset="2"/>
              <a:buChar char="Ø"/>
            </a:pPr>
            <a:r>
              <a:rPr lang="en-GB" dirty="0"/>
              <a:t>A custom format for Sasview</a:t>
            </a:r>
          </a:p>
          <a:p>
            <a:pPr marL="742950" lvl="1" indent="-285750">
              <a:buFont typeface="Wingdings" panose="05000000000000000000" pitchFamily="2" charset="2"/>
              <a:buChar char="Ø"/>
            </a:pPr>
            <a:r>
              <a:rPr lang="en-GB" dirty="0"/>
              <a:t>Stores the positions and nuclear/magnetic SLDs, as well as pixel volumes</a:t>
            </a:r>
          </a:p>
          <a:p>
            <a:pPr marL="285750" indent="-285750">
              <a:buFont typeface="Wingdings" panose="05000000000000000000" pitchFamily="2" charset="2"/>
              <a:buChar char="Ø"/>
            </a:pPr>
            <a:r>
              <a:rPr lang="en-GB" dirty="0"/>
              <a:t>OMF files</a:t>
            </a:r>
          </a:p>
          <a:p>
            <a:pPr marL="742950" lvl="1" indent="-285750">
              <a:buFont typeface="Wingdings" panose="05000000000000000000" pitchFamily="2" charset="2"/>
              <a:buChar char="Ø"/>
            </a:pPr>
            <a:r>
              <a:rPr lang="en-GB" dirty="0"/>
              <a:t>The output files from OOMMF micromagnetic simulations</a:t>
            </a:r>
          </a:p>
          <a:p>
            <a:pPr marL="742950" lvl="1" indent="-285750">
              <a:buFont typeface="Wingdings" panose="05000000000000000000" pitchFamily="2" charset="2"/>
              <a:buChar char="Ø"/>
            </a:pPr>
            <a:r>
              <a:rPr lang="en-GB" dirty="0"/>
              <a:t>Only the regular grid type can be loaded by Sasview</a:t>
            </a:r>
          </a:p>
          <a:p>
            <a:pPr marL="742950" lvl="1" indent="-285750">
              <a:buFont typeface="Wingdings" panose="05000000000000000000" pitchFamily="2" charset="2"/>
              <a:buChar char="Ø"/>
            </a:pPr>
            <a:r>
              <a:rPr lang="en-GB" dirty="0"/>
              <a:t>Only stores the magnetisation vector</a:t>
            </a:r>
          </a:p>
          <a:p>
            <a:pPr marL="285750" indent="-285750">
              <a:buFont typeface="Wingdings" panose="05000000000000000000" pitchFamily="2" charset="2"/>
              <a:buChar char="Ø"/>
            </a:pPr>
            <a:r>
              <a:rPr lang="en-GB" dirty="0"/>
              <a:t>PDB files</a:t>
            </a:r>
          </a:p>
          <a:p>
            <a:pPr marL="742950" lvl="1" indent="-285750">
              <a:buFont typeface="Wingdings" panose="05000000000000000000" pitchFamily="2" charset="2"/>
              <a:buChar char="Ø"/>
            </a:pPr>
            <a:r>
              <a:rPr lang="en-GB" dirty="0"/>
              <a:t>A file type developed by the protein data bank</a:t>
            </a:r>
          </a:p>
          <a:p>
            <a:pPr marL="742950" lvl="1" indent="-285750">
              <a:buFont typeface="Wingdings" panose="05000000000000000000" pitchFamily="2" charset="2"/>
              <a:buChar char="Ø"/>
            </a:pPr>
            <a:r>
              <a:rPr lang="en-GB" dirty="0"/>
              <a:t>Stores locations of individual atoms</a:t>
            </a:r>
          </a:p>
          <a:p>
            <a:pPr marL="742950" lvl="1" indent="-285750">
              <a:buFont typeface="Wingdings" panose="05000000000000000000" pitchFamily="2" charset="2"/>
              <a:buChar char="Ø"/>
            </a:pPr>
            <a:r>
              <a:rPr lang="en-GB" dirty="0"/>
              <a:t>Nuclear SLDs can be extracted using the known scattering length and atomic volume of each element</a:t>
            </a:r>
          </a:p>
        </p:txBody>
      </p:sp>
      <p:pic>
        <p:nvPicPr>
          <p:cNvPr id="7" name="Picture 6" descr="Chart, scatter chart&#10;&#10;Description automatically generated">
            <a:extLst>
              <a:ext uri="{FF2B5EF4-FFF2-40B4-BE49-F238E27FC236}">
                <a16:creationId xmlns:a16="http://schemas.microsoft.com/office/drawing/2014/main" id="{4B0EB2EA-A69F-43A0-9418-FB8889F2FF0D}"/>
              </a:ext>
            </a:extLst>
          </p:cNvPr>
          <p:cNvPicPr>
            <a:picLocks noChangeAspect="1"/>
          </p:cNvPicPr>
          <p:nvPr/>
        </p:nvPicPr>
        <p:blipFill>
          <a:blip r:embed="rId3"/>
          <a:stretch>
            <a:fillRect/>
          </a:stretch>
        </p:blipFill>
        <p:spPr>
          <a:xfrm>
            <a:off x="1988191" y="948659"/>
            <a:ext cx="3898084" cy="2923564"/>
          </a:xfrm>
          <a:prstGeom prst="rect">
            <a:avLst/>
          </a:prstGeom>
        </p:spPr>
      </p:pic>
      <p:pic>
        <p:nvPicPr>
          <p:cNvPr id="9" name="Picture 8" descr="Chart, scatter chart&#10;&#10;Description automatically generated">
            <a:extLst>
              <a:ext uri="{FF2B5EF4-FFF2-40B4-BE49-F238E27FC236}">
                <a16:creationId xmlns:a16="http://schemas.microsoft.com/office/drawing/2014/main" id="{1F172883-D35E-4F12-81BF-1612159D5C6D}"/>
              </a:ext>
            </a:extLst>
          </p:cNvPr>
          <p:cNvPicPr>
            <a:picLocks noChangeAspect="1"/>
          </p:cNvPicPr>
          <p:nvPr/>
        </p:nvPicPr>
        <p:blipFill>
          <a:blip r:embed="rId4"/>
          <a:stretch>
            <a:fillRect/>
          </a:stretch>
        </p:blipFill>
        <p:spPr>
          <a:xfrm>
            <a:off x="106260" y="3870817"/>
            <a:ext cx="3811397" cy="2858548"/>
          </a:xfrm>
          <a:prstGeom prst="rect">
            <a:avLst/>
          </a:prstGeom>
        </p:spPr>
      </p:pic>
    </p:spTree>
    <p:extLst>
      <p:ext uri="{BB962C8B-B14F-4D97-AF65-F5344CB8AC3E}">
        <p14:creationId xmlns:p14="http://schemas.microsoft.com/office/powerpoint/2010/main" val="165057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0B916-8F2A-42F1-B1E5-A19E1DB4F322}"/>
              </a:ext>
            </a:extLst>
          </p:cNvPr>
          <p:cNvSpPr txBox="1"/>
          <p:nvPr/>
        </p:nvSpPr>
        <p:spPr>
          <a:xfrm>
            <a:off x="0" y="9434"/>
            <a:ext cx="7868873" cy="1200329"/>
          </a:xfrm>
          <a:prstGeom prst="rect">
            <a:avLst/>
          </a:prstGeom>
          <a:noFill/>
        </p:spPr>
        <p:txBody>
          <a:bodyPr wrap="square" rtlCol="0">
            <a:spAutoFit/>
          </a:bodyPr>
          <a:lstStyle/>
          <a:p>
            <a:pPr algn="ctr"/>
            <a:r>
              <a:rPr lang="en-GB" sz="7200" dirty="0"/>
              <a:t>EX. 1: DEFAULT DATA</a:t>
            </a:r>
          </a:p>
        </p:txBody>
      </p:sp>
      <p:pic>
        <p:nvPicPr>
          <p:cNvPr id="3" name="Picture 2" descr="Chart&#10;&#10;Description automatically generated">
            <a:extLst>
              <a:ext uri="{FF2B5EF4-FFF2-40B4-BE49-F238E27FC236}">
                <a16:creationId xmlns:a16="http://schemas.microsoft.com/office/drawing/2014/main" id="{724A83BA-F0AB-4A71-B819-34F117F65A18}"/>
              </a:ext>
            </a:extLst>
          </p:cNvPr>
          <p:cNvPicPr>
            <a:picLocks noChangeAspect="1"/>
          </p:cNvPicPr>
          <p:nvPr/>
        </p:nvPicPr>
        <p:blipFill>
          <a:blip r:embed="rId3"/>
          <a:stretch>
            <a:fillRect/>
          </a:stretch>
        </p:blipFill>
        <p:spPr>
          <a:xfrm>
            <a:off x="7801761" y="9435"/>
            <a:ext cx="4389477" cy="3292108"/>
          </a:xfrm>
          <a:prstGeom prst="rect">
            <a:avLst/>
          </a:prstGeom>
        </p:spPr>
      </p:pic>
      <p:pic>
        <p:nvPicPr>
          <p:cNvPr id="6" name="Picture 5">
            <a:extLst>
              <a:ext uri="{FF2B5EF4-FFF2-40B4-BE49-F238E27FC236}">
                <a16:creationId xmlns:a16="http://schemas.microsoft.com/office/drawing/2014/main" id="{32F460E4-85C6-4E0B-8AA0-E2C67CC9BB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05" y="2050151"/>
            <a:ext cx="7494779" cy="4807849"/>
          </a:xfrm>
          <a:prstGeom prst="rect">
            <a:avLst/>
          </a:prstGeom>
        </p:spPr>
      </p:pic>
      <p:pic>
        <p:nvPicPr>
          <p:cNvPr id="13" name="Picture 12" descr="Chart&#10;&#10;Description automatically generated">
            <a:extLst>
              <a:ext uri="{FF2B5EF4-FFF2-40B4-BE49-F238E27FC236}">
                <a16:creationId xmlns:a16="http://schemas.microsoft.com/office/drawing/2014/main" id="{0189A6EA-15F2-4851-B4CE-7680548C4769}"/>
              </a:ext>
            </a:extLst>
          </p:cNvPr>
          <p:cNvPicPr>
            <a:picLocks noChangeAspect="1"/>
          </p:cNvPicPr>
          <p:nvPr/>
        </p:nvPicPr>
        <p:blipFill>
          <a:blip r:embed="rId5"/>
          <a:stretch>
            <a:fillRect/>
          </a:stretch>
        </p:blipFill>
        <p:spPr>
          <a:xfrm>
            <a:off x="7812393" y="3556457"/>
            <a:ext cx="4378841" cy="3284131"/>
          </a:xfrm>
          <a:prstGeom prst="rect">
            <a:avLst/>
          </a:prstGeom>
        </p:spPr>
      </p:pic>
    </p:spTree>
    <p:extLst>
      <p:ext uri="{BB962C8B-B14F-4D97-AF65-F5344CB8AC3E}">
        <p14:creationId xmlns:p14="http://schemas.microsoft.com/office/powerpoint/2010/main" val="3671454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5|1.3|4.7|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6059</TotalTime>
  <Words>5285</Words>
  <Application>Microsoft Office PowerPoint</Application>
  <PresentationFormat>Widescreen</PresentationFormat>
  <Paragraphs>419</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Cambria Math</vt:lpstr>
      <vt:lpstr>Consolas</vt:lpstr>
      <vt:lpstr>DejaVuSans</vt:lpstr>
      <vt:lpstr>Google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Bourne</dc:creator>
  <cp:lastModifiedBy>Robert</cp:lastModifiedBy>
  <cp:revision>65</cp:revision>
  <dcterms:created xsi:type="dcterms:W3CDTF">2021-08-25T13:33:49Z</dcterms:created>
  <dcterms:modified xsi:type="dcterms:W3CDTF">2021-09-20T09:43:42Z</dcterms:modified>
</cp:coreProperties>
</file>